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561888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extLs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1" autoAdjust="0"/>
    <p:restoredTop sz="94375"/>
  </p:normalViewPr>
  <p:slideViewPr>
    <p:cSldViewPr showGuides="1">
      <p:cViewPr>
        <p:scale>
          <a:sx n="50" d="100"/>
          <a:sy n="50" d="100"/>
        </p:scale>
        <p:origin x="-1404" y="-356"/>
      </p:cViewPr>
      <p:guideLst>
        <p:guide orient="horz" pos="2159"/>
        <p:guide pos="39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6A13EF34-0C26-45D0-9864-6937D0BFF968}" type="datetimeFigureOut">
              <a:rPr lang="ko-KR" altLang="en-US"/>
              <a:pPr/>
              <a:t>2018-05-20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8925" y="685800"/>
            <a:ext cx="6280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2142" y="2130426"/>
            <a:ext cx="10677605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4283" y="3886200"/>
            <a:ext cx="879332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53F0F-5898-4599-910E-BACE6A44D1CD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198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3A7B-4804-4531-BB95-FDC143105444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686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511729" y="274639"/>
            <a:ext cx="3881972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63630" y="274639"/>
            <a:ext cx="1143873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2133-6D51-4712-A913-E3F90CE2F7DB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62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260C-B88E-4B14-BD1B-D3C76DC26578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396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2303" y="4406901"/>
            <a:ext cx="1067760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92303" y="2906713"/>
            <a:ext cx="1067760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E9725-101D-48EF-BE31-111D067797AF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95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63630" y="1600201"/>
            <a:ext cx="76592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732257" y="1600201"/>
            <a:ext cx="766144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E452-C3A4-4116-9376-EC2031864A6B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9240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4" y="1535113"/>
            <a:ext cx="555034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8094" y="2174875"/>
            <a:ext cx="555034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81265" y="1535113"/>
            <a:ext cx="55525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81265" y="2174875"/>
            <a:ext cx="55525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EF1A6-48A3-4496-8AE3-8E97A8F6B67D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260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A038-61F6-4C68-9B64-3845DEA59DF8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502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6AF2-45AD-4E13-85C2-094CFFEF4472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890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3050"/>
            <a:ext cx="41327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11349" y="273051"/>
            <a:ext cx="70224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8095" y="1435101"/>
            <a:ext cx="41327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1C0-73EF-44FF-99E4-798E7D19D5C7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596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2218" y="4800600"/>
            <a:ext cx="753713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462218" y="612775"/>
            <a:ext cx="753713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62218" y="5367338"/>
            <a:ext cx="753713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75C28-5A1C-4C0F-9630-44EFBD4E7FB0}" type="datetime1">
              <a:rPr lang="ko-KR" altLang="en-US" smtClean="0"/>
              <a:pPr/>
              <a:t>2018-05-20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6111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5" y="1600201"/>
            <a:ext cx="113056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095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0D7E4-5B69-4AE1-A935-A0123D5F624C}" type="datetime1">
              <a:rPr lang="ko-KR" altLang="en-US"/>
              <a:pPr/>
              <a:t>2018-05-20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291979" y="6356351"/>
            <a:ext cx="3977931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02687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CA574-50D0-47FD-BCB9-472A617961D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alsamiq.com/produc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om/product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om/product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om/product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alsamiq.com/produc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balsamiq.com/produc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.smartstore.naver.com/domeki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store.naver.com/domekit?NaPm=ct=jg0gtav0|ci=checkout|tr=ds|trx=|hk=6a61a5ebd380b979a30b65ecd2c44f2286c789ff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/index.html" TargetMode="External"/><Relationship Id="rId3" Type="http://schemas.openxmlformats.org/officeDocument/2006/relationships/image" Target="../media/image50.png"/><Relationship Id="rId7" Type="http://schemas.openxmlformats.org/officeDocument/2006/relationships/hyperlink" Target="https://github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hyperlink" Target="http://openweathermap.org/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rstudio.com/products/rstudio/downloa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Jungdayoung/capstone-design_5riginal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jssy123@naver.com" TargetMode="External"/><Relationship Id="rId3" Type="http://schemas.openxmlformats.org/officeDocument/2006/relationships/image" Target="../media/image57.jpeg"/><Relationship Id="rId7" Type="http://schemas.openxmlformats.org/officeDocument/2006/relationships/hyperlink" Target="mailto:rla8689@naver.com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dy940828@hanmail.net" TargetMode="Externa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atheri.co.kr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openweathermap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www.kweather.co.kr/main/main.html" TargetMode="External"/><Relationship Id="rId4" Type="http://schemas.openxmlformats.org/officeDocument/2006/relationships/hyperlink" Target="https://www.wunderground.com/" TargetMode="Externa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penweathermap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3472" y="1376772"/>
            <a:ext cx="7694941" cy="9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33172" y="3465004"/>
            <a:ext cx="3824104" cy="3038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latin typeface="+mn-lt"/>
                <a:ea typeface="+mn-ea"/>
                <a:cs typeface="+mn-cs"/>
              </a:rPr>
              <a:t>5</a:t>
            </a:r>
            <a:r>
              <a:rPr lang="ko-KR" altLang="en-US" sz="1400" b="1" dirty="0">
                <a:latin typeface="+mn-lt"/>
                <a:ea typeface="+mn-ea"/>
                <a:cs typeface="+mn-cs"/>
              </a:rPr>
              <a:t>조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분반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02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분반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팀 명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5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리지널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캡스톤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담당과목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1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교수명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정현숙 교수님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날짜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2018.0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5.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23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b="1" dirty="0">
                <a:latin typeface="+mn-lt"/>
                <a:ea typeface="+mn-ea"/>
                <a:cs typeface="+mn-cs"/>
              </a:rPr>
              <a:t>발표자 </a:t>
            </a:r>
            <a:r>
              <a:rPr lang="en-US" altLang="ko-KR" sz="1700" b="1" dirty="0">
                <a:latin typeface="+mn-lt"/>
                <a:ea typeface="+mn-ea"/>
                <a:cs typeface="+mn-cs"/>
              </a:rPr>
              <a:t>:</a:t>
            </a:r>
            <a:r>
              <a:rPr lang="ko-KR" altLang="en-US" sz="1700" b="1" dirty="0">
                <a:latin typeface="+mn-lt"/>
                <a:ea typeface="+mn-ea"/>
                <a:cs typeface="+mn-cs"/>
              </a:rPr>
              <a:t>      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/>
            </a:r>
            <a:br>
              <a:rPr lang="en-US" altLang="ko-KR" sz="1400" dirty="0">
                <a:latin typeface="+mn-lt"/>
                <a:ea typeface="+mn-ea"/>
                <a:cs typeface="+mn-cs"/>
              </a:rPr>
            </a:br>
            <a:r>
              <a:rPr lang="ko-KR" altLang="en-US" sz="1400" dirty="0">
                <a:latin typeface="+mn-lt"/>
                <a:ea typeface="+mn-ea"/>
                <a:cs typeface="+mn-cs"/>
              </a:rPr>
              <a:t>조원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2013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4803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정다영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김정인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+mn-lt"/>
                <a:ea typeface="+mn-ea"/>
                <a:cs typeface="+mn-cs"/>
              </a:rPr>
              <a:t>20154312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정소영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20154335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나지현</a:t>
            </a:r>
            <a:endParaRPr lang="en-US" altLang="ko-KR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3471" y="2457476"/>
            <a:ext cx="7694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b="1" dirty="0" smtClean="0"/>
              <a:t>[ </a:t>
            </a:r>
            <a:r>
              <a:rPr lang="ko-KR" altLang="en-US" b="1" dirty="0" smtClean="0"/>
              <a:t>국내 각 지역의 온도에 따른 코디 추천 기능 및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월간 분 단위 온도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분석 어플리케이션 </a:t>
            </a:r>
            <a:r>
              <a:rPr lang="en-US" altLang="ko-KR" b="1" dirty="0" smtClean="0"/>
              <a:t>]</a:t>
            </a:r>
            <a:endParaRPr lang="ko-KR" altLang="en-US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2-2</a:t>
            </a:r>
            <a:r>
              <a:rPr lang="ko-KR" altLang="en-US" sz="2200">
                <a:latin typeface="+mn-lt"/>
                <a:ea typeface="+mn-ea"/>
                <a:cs typeface="+mn-cs"/>
              </a:rPr>
              <a:t>. 날씨 빅데이터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124260" y="1910732"/>
            <a:ext cx="12493388" cy="153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9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5</a:t>
            </a:r>
            <a:r>
              <a:rPr lang="ko-KR" altLang="en-US" sz="190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en-US" altLang="ko-KR" sz="1900">
                <a:latin typeface="+mn-lt"/>
                <a:ea typeface="+mn-ea"/>
                <a:cs typeface="+mn-cs"/>
              </a:rPr>
              <a:t> - API key </a:t>
            </a:r>
            <a:r>
              <a:rPr lang="ko-KR" altLang="en-US" sz="1900"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900">
                <a:latin typeface="+mn-lt"/>
                <a:ea typeface="+mn-ea"/>
                <a:cs typeface="+mn-cs"/>
              </a:rPr>
              <a:t>URL </a:t>
            </a:r>
            <a:r>
              <a:rPr lang="ko-KR" altLang="en-US" sz="1900">
                <a:latin typeface="+mn-lt"/>
                <a:ea typeface="+mn-ea"/>
                <a:cs typeface="+mn-cs"/>
              </a:rPr>
              <a:t>을 제작 시 </a:t>
            </a:r>
            <a:r>
              <a:rPr lang="en-US" altLang="ko-KR" sz="1900">
                <a:latin typeface="+mn-lt"/>
                <a:ea typeface="+mn-ea"/>
                <a:cs typeface="+mn-cs"/>
              </a:rPr>
              <a:t>JSON </a:t>
            </a:r>
            <a:r>
              <a:rPr lang="ko-KR" altLang="en-US" sz="1900">
                <a:latin typeface="+mn-lt"/>
                <a:ea typeface="+mn-ea"/>
                <a:cs typeface="+mn-cs"/>
              </a:rPr>
              <a:t>형태로 </a:t>
            </a:r>
            <a:r>
              <a:rPr lang="en-US" altLang="ko-KR" sz="1900">
                <a:latin typeface="+mn-lt"/>
                <a:ea typeface="+mn-ea"/>
                <a:cs typeface="+mn-cs"/>
              </a:rPr>
              <a:t>Data</a:t>
            </a:r>
            <a:r>
              <a:rPr lang="ko-KR" altLang="en-US" sz="1900">
                <a:latin typeface="+mn-lt"/>
                <a:ea typeface="+mn-ea"/>
                <a:cs typeface="+mn-cs"/>
              </a:rPr>
              <a:t>를 받아올 수 있음</a:t>
            </a:r>
            <a:r>
              <a:rPr lang="en-US" altLang="ko-KR" sz="1900"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900">
                <a:latin typeface="+mn-lt"/>
                <a:ea typeface="+mn-ea"/>
                <a:cs typeface="+mn-cs"/>
              </a:rPr>
              <a:t> </a:t>
            </a:r>
            <a:r>
              <a:rPr lang="en-US" altLang="ko-KR" sz="1900">
                <a:latin typeface="+mn-lt"/>
                <a:ea typeface="+mn-ea"/>
                <a:cs typeface="+mn-cs"/>
              </a:rPr>
              <a:t>- </a:t>
            </a:r>
            <a:r>
              <a:rPr lang="ko-KR" altLang="en-US" sz="1900">
                <a:latin typeface="+mn-lt"/>
                <a:ea typeface="+mn-ea"/>
                <a:cs typeface="+mn-cs"/>
              </a:rPr>
              <a:t>위 </a:t>
            </a:r>
            <a:r>
              <a:rPr lang="en-US" altLang="ko-KR" sz="1900">
                <a:latin typeface="+mn-lt"/>
                <a:ea typeface="+mn-ea"/>
                <a:cs typeface="+mn-cs"/>
              </a:rPr>
              <a:t>Chrome </a:t>
            </a:r>
            <a:r>
              <a:rPr lang="ko-KR" altLang="en-US" sz="1900">
                <a:latin typeface="+mn-lt"/>
                <a:ea typeface="+mn-ea"/>
                <a:cs typeface="+mn-cs"/>
              </a:rPr>
              <a:t>화면은 광주 </a:t>
            </a:r>
            <a:r>
              <a:rPr lang="en-US" altLang="ko-KR" sz="1900">
                <a:latin typeface="+mn-lt"/>
                <a:ea typeface="+mn-ea"/>
                <a:cs typeface="+mn-cs"/>
              </a:rPr>
              <a:t>5</a:t>
            </a:r>
            <a:r>
              <a:rPr lang="ko-KR" altLang="en-US" sz="1900">
                <a:latin typeface="+mn-lt"/>
                <a:ea typeface="+mn-ea"/>
                <a:cs typeface="+mn-cs"/>
              </a:rPr>
              <a:t>일 간의 기상 예보</a:t>
            </a:r>
            <a:r>
              <a:rPr lang="en-US" altLang="ko-KR" sz="1900">
                <a:latin typeface="+mn-lt"/>
                <a:ea typeface="+mn-ea"/>
                <a:cs typeface="+mn-cs"/>
              </a:rPr>
              <a:t> Big Data (http://api.openweathermap.org/data/2.5/forecast?q=Gwangju&amp;appid=9e12851a39ab262f41bc922a27073232)</a:t>
            </a:r>
          </a:p>
          <a:p>
            <a:pPr lvl="0"/>
            <a:r>
              <a:rPr lang="en-US" altLang="ko-KR" sz="1900">
                <a:latin typeface="+mn-lt"/>
                <a:ea typeface="+mn-ea"/>
                <a:cs typeface="+mn-cs"/>
              </a:rPr>
              <a:t> - </a:t>
            </a:r>
            <a:r>
              <a:rPr lang="ko-KR" altLang="en-US" sz="1900">
                <a:latin typeface="+mn-lt"/>
                <a:ea typeface="+mn-ea"/>
                <a:cs typeface="+mn-cs"/>
              </a:rPr>
              <a:t>안드로이드 스튜디오 소스 코드에 접목하여 광주 내일 날씨 </a:t>
            </a:r>
            <a:r>
              <a:rPr lang="en-US" altLang="ko-KR" sz="1900">
                <a:latin typeface="+mn-lt"/>
                <a:ea typeface="+mn-ea"/>
                <a:cs typeface="+mn-cs"/>
              </a:rPr>
              <a:t>data</a:t>
            </a:r>
            <a:r>
              <a:rPr lang="ko-KR" altLang="en-US" sz="1900">
                <a:latin typeface="+mn-lt"/>
                <a:ea typeface="+mn-ea"/>
                <a:cs typeface="+mn-cs"/>
              </a:rPr>
              <a:t>를 받아옴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 r="-240" b="60630"/>
          <a:stretch>
            <a:fillRect/>
          </a:stretch>
        </p:blipFill>
        <p:spPr>
          <a:xfrm>
            <a:off x="232272" y="3897052"/>
            <a:ext cx="12221604" cy="27003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52426" y="2348880"/>
            <a:ext cx="6352952" cy="313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첫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altLang="ko-KR" sz="1900" u="sng" dirty="0">
                <a:latin typeface="+mj-lt"/>
                <a:hlinkClick r:id="rId2"/>
              </a:rPr>
              <a:t>https://balsamiq.com/products/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j-lt"/>
              </a:rPr>
              <a:t>개발 환경 </a:t>
            </a:r>
            <a:r>
              <a:rPr lang="en-US" altLang="ko-KR" sz="1900" dirty="0">
                <a:latin typeface="+mj-lt"/>
              </a:rPr>
              <a:t>: Android Studio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</a:t>
            </a:r>
            <a:r>
              <a:rPr lang="en-US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TextView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와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Button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추가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Button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은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WEATHER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과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TEMPERATURE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으로 구성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71" y="1701333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87160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11</a:t>
            </a:fld>
            <a:endParaRPr lang="ko-KR" altLang="en-US"/>
          </a:p>
        </p:txBody>
      </p:sp>
      <p:pic>
        <p:nvPicPr>
          <p:cNvPr id="20" name="그림 19"/>
          <p:cNvPicPr/>
          <p:nvPr/>
        </p:nvPicPr>
        <p:blipFill rotWithShape="1">
          <a:blip r:embed="rId3" cstate="print">
            <a:alphaModFix/>
            <a:lum/>
          </a:blip>
          <a:srcRect t="3800" r="3350"/>
          <a:stretch>
            <a:fillRect/>
          </a:stretch>
        </p:blipFill>
        <p:spPr>
          <a:xfrm>
            <a:off x="9360812" y="2280952"/>
            <a:ext cx="2592000" cy="4316400"/>
          </a:xfrm>
          <a:prstGeom prst="rect">
            <a:avLst/>
          </a:prstGeom>
        </p:spPr>
      </p:pic>
      <p:pic>
        <p:nvPicPr>
          <p:cNvPr id="1026" name="Picture 2" descr="C:\Users\njh6681\Desktop\KakaoTalk_20180520_15272025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308" y="2240868"/>
            <a:ext cx="2700300" cy="42103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그림 2050"/>
          <p:cNvPicPr/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12187" y="2321362"/>
            <a:ext cx="3099562" cy="41873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4" name="직사각형 23"/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52426" y="2348880"/>
            <a:ext cx="6352952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WEATHER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두번째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altLang="ko-KR" sz="1900" u="sng" dirty="0">
                <a:latin typeface="+mj-lt"/>
                <a:hlinkClick r:id="rId3"/>
              </a:rPr>
              <a:t>https://balsamiq.com/products/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sz="1900" dirty="0">
                <a:latin typeface="+mn-lt"/>
                <a:ea typeface="+mn-ea"/>
                <a:cs typeface="+mn-cs"/>
              </a:rPr>
              <a:t>: Android Studio </a:t>
            </a:r>
            <a:r>
              <a:rPr lang="ko-KR" altLang="en-US" sz="1900" dirty="0">
                <a:latin typeface="+mn-lt"/>
                <a:ea typeface="+mn-ea"/>
                <a:cs typeface="+mn-cs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첫 화면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의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WEATHER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버튼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클릭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지역선택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출력 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 원하는 지역을 선택하는 </a:t>
            </a: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089256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2" name="그림 2051"/>
          <p:cNvPicPr/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9181020" y="2280952"/>
            <a:ext cx="2592000" cy="431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그림 2051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429712" y="2229668"/>
            <a:ext cx="3082038" cy="42790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2426" y="2348880"/>
            <a:ext cx="6352952" cy="400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WEATHER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세번째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</a:t>
            </a:r>
            <a:r>
              <a:rPr lang="en-US" altLang="ko-KR" sz="1900" u="sng" dirty="0">
                <a:latin typeface="+mj-lt"/>
                <a:hlinkClick r:id="rId3"/>
              </a:rPr>
              <a:t>https://balsamiq.com/products/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sz="1900" dirty="0">
                <a:latin typeface="+mn-lt"/>
                <a:ea typeface="+mn-ea"/>
                <a:cs typeface="+mn-cs"/>
              </a:rPr>
              <a:t>: Android Studio </a:t>
            </a:r>
            <a:r>
              <a:rPr lang="ko-KR" altLang="en-US" sz="1900" dirty="0">
                <a:latin typeface="+mn-lt"/>
                <a:ea typeface="+mn-ea"/>
                <a:cs typeface="+mn-cs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ko-KR" altLang="en-US" sz="19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원하는 지역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클릭 시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하루의 날씨를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시간 간격으로 표시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날짜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시간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날씨정보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순으로 출력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각 시간 별로 날씨에 맞는 옷 추천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91352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njh6681\Desktop\KakaoTalk_20180520_1534168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33272" y="2240868"/>
            <a:ext cx="2567983" cy="41087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그림 2051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429712" y="2229668"/>
            <a:ext cx="3082038" cy="42790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2426" y="2348880"/>
            <a:ext cx="6352952" cy="313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TEMPERATUR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두번째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3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3"/>
              </a:rPr>
              <a:t>: </a:t>
            </a:r>
            <a:r>
              <a:rPr lang="en-US" altLang="ko-KR" sz="1900" u="sng" dirty="0">
                <a:latin typeface="+mj-lt"/>
                <a:hlinkClick r:id="rId3"/>
              </a:rPr>
              <a:t>https://balsamiq.com</a:t>
            </a:r>
            <a:r>
              <a:rPr lang="en-US" altLang="ko-KR" sz="1900" u="sng" dirty="0">
                <a:latin typeface="+mj-lt"/>
              </a:rPr>
              <a:t>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sz="1900" dirty="0">
                <a:latin typeface="+mn-lt"/>
                <a:ea typeface="+mn-ea"/>
                <a:cs typeface="+mn-cs"/>
              </a:rPr>
              <a:t>: Android Studio </a:t>
            </a:r>
            <a:r>
              <a:rPr lang="ko-KR" altLang="en-US" sz="1900" dirty="0">
                <a:latin typeface="+mn-lt"/>
                <a:ea typeface="+mn-ea"/>
                <a:cs typeface="+mn-cs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첫 화면의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TEMPERATURE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버튼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클릭 시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지역 선택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출력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091352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3" name="그림 2050"/>
          <p:cNvPicPr/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12187" y="2321362"/>
            <a:ext cx="3099562" cy="4187389"/>
          </a:xfrm>
          <a:prstGeom prst="rect">
            <a:avLst/>
          </a:prstGeom>
        </p:spPr>
      </p:pic>
      <p:pic>
        <p:nvPicPr>
          <p:cNvPr id="2055" name="그림 2051"/>
          <p:cNvPicPr/>
          <p:nvPr/>
        </p:nvPicPr>
        <p:blipFill rotWithShape="1">
          <a:blip r:embed="rId5" cstate="print">
            <a:alphaModFix/>
            <a:lum/>
          </a:blip>
          <a:stretch>
            <a:fillRect/>
          </a:stretch>
        </p:blipFill>
        <p:spPr>
          <a:xfrm>
            <a:off x="9181020" y="2280952"/>
            <a:ext cx="2592000" cy="431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2426" y="2348880"/>
            <a:ext cx="635295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TEMPERATUR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세번째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2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2"/>
              </a:rPr>
              <a:t>: </a:t>
            </a:r>
            <a:r>
              <a:rPr lang="en-US" altLang="ko-KR" sz="1900" u="sng" dirty="0">
                <a:latin typeface="+mj-lt"/>
                <a:hlinkClick r:id="rId2"/>
              </a:rPr>
              <a:t>https://balsamiq.com</a:t>
            </a:r>
            <a:r>
              <a:rPr lang="en-US" altLang="ko-KR" sz="1900" u="sng" dirty="0">
                <a:latin typeface="+mj-lt"/>
              </a:rPr>
              <a:t>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sz="1900" dirty="0">
                <a:latin typeface="+mn-lt"/>
                <a:ea typeface="+mn-ea"/>
                <a:cs typeface="+mn-cs"/>
              </a:rPr>
              <a:t>: Android Studio </a:t>
            </a:r>
            <a:r>
              <a:rPr lang="ko-KR" altLang="en-US" sz="1900" dirty="0">
                <a:latin typeface="+mn-lt"/>
                <a:ea typeface="+mn-ea"/>
                <a:cs typeface="+mn-cs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ko-KR" altLang="en-US" sz="19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원하는 지역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클릭 시</a:t>
            </a:r>
            <a:endParaRPr lang="en-US" altLang="ko-KR" sz="1900" dirty="0" smtClean="0"/>
          </a:p>
          <a:p>
            <a:pPr algn="ctr">
              <a:lnSpc>
                <a:spcPct val="150000"/>
              </a:lnSpc>
            </a:pP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1</a:t>
            </a:r>
            <a:r>
              <a:rPr lang="ko-KR" altLang="en-US" sz="1900" dirty="0">
                <a:solidFill>
                  <a:schemeClr val="bg1">
                    <a:lumMod val="30000"/>
                  </a:schemeClr>
                </a:solidFill>
              </a:rPr>
              <a:t>월~12월까지 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월 별로 버튼 </a:t>
            </a:r>
            <a:r>
              <a:rPr lang="ko-KR" altLang="en-US" sz="1900" dirty="0">
                <a:solidFill>
                  <a:schemeClr val="bg1">
                    <a:lumMod val="30000"/>
                  </a:schemeClr>
                </a:solidFill>
              </a:rPr>
              <a:t>출력</a:t>
            </a:r>
            <a:endParaRPr lang="ko-KR" altLang="en-US" sz="19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사용자가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원하는 월 선택하는 버튼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091352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4" name="그림 2053"/>
          <p:cNvPicPr/>
          <p:nvPr/>
        </p:nvPicPr>
        <p:blipFill rotWithShape="1">
          <a:blip r:embed="rId3" cstate="print">
            <a:alphaModFix/>
            <a:lum/>
          </a:blip>
          <a:srcRect t="3040" r="-1420"/>
          <a:stretch>
            <a:fillRect/>
          </a:stretch>
        </p:blipFill>
        <p:spPr>
          <a:xfrm>
            <a:off x="9144000" y="2275200"/>
            <a:ext cx="2592000" cy="4316400"/>
          </a:xfrm>
          <a:prstGeom prst="rect">
            <a:avLst/>
          </a:prstGeom>
        </p:spPr>
      </p:pic>
      <p:pic>
        <p:nvPicPr>
          <p:cNvPr id="3074" name="Picture 2" descr="C:\Users\njh6681\Desktop\KakaoTalk_20180520_15274419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312" y="2276872"/>
            <a:ext cx="2736304" cy="4238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52426" y="2348880"/>
            <a:ext cx="6352952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&lt; TEMPERATUR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네번째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2"/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2"/>
              </a:rPr>
              <a:t>: </a:t>
            </a:r>
            <a:r>
              <a:rPr lang="en-US" altLang="ko-KR" sz="1900" u="sng" dirty="0">
                <a:latin typeface="+mj-lt"/>
                <a:hlinkClick r:id="rId2"/>
              </a:rPr>
              <a:t>https://balsamiq.com</a:t>
            </a:r>
            <a:r>
              <a:rPr lang="en-US" altLang="ko-KR" sz="1900" u="sng" dirty="0">
                <a:latin typeface="+mj-lt"/>
              </a:rPr>
              <a:t>/products/</a:t>
            </a:r>
            <a:r>
              <a:rPr lang="en-US" altLang="ko-KR" sz="1900" dirty="0">
                <a:latin typeface="+mj-lt"/>
              </a:rPr>
              <a:t> </a:t>
            </a:r>
            <a:r>
              <a:rPr lang="ko-KR" altLang="en-US" sz="1900" dirty="0">
                <a:latin typeface="+mj-lt"/>
              </a:rPr>
              <a:t>이용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sz="1900" dirty="0">
                <a:latin typeface="+mn-lt"/>
                <a:ea typeface="+mn-ea"/>
                <a:cs typeface="+mn-cs"/>
              </a:rPr>
              <a:t>: Android Studio </a:t>
            </a:r>
            <a:r>
              <a:rPr lang="ko-KR" altLang="en-US" sz="1900" dirty="0">
                <a:latin typeface="+mn-lt"/>
                <a:ea typeface="+mn-ea"/>
                <a:cs typeface="+mn-cs"/>
              </a:rPr>
              <a:t>이용</a:t>
            </a:r>
          </a:p>
          <a:p>
            <a:pPr algn="ctr">
              <a:lnSpc>
                <a:spcPct val="150000"/>
              </a:lnSpc>
            </a:pPr>
            <a:endParaRPr lang="ko-KR" altLang="en-US" sz="1900" dirty="0"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원하는 월을 선택하면</a:t>
            </a:r>
            <a:endParaRPr lang="ko-KR" altLang="en-US" sz="1900" dirty="0">
              <a:solidFill>
                <a:schemeClr val="bg1">
                  <a:lumMod val="3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bg1">
                    <a:lumMod val="30000"/>
                  </a:schemeClr>
                </a:solidFill>
              </a:rPr>
              <a:t>작년 한달 동안의 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해당 월의 분 단위의 온도를</a:t>
            </a:r>
            <a:endParaRPr lang="en-US" altLang="ko-KR" sz="1900" dirty="0" smtClean="0">
              <a:solidFill>
                <a:schemeClr val="bg1">
                  <a:lumMod val="3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 err="1" smtClean="0">
                <a:solidFill>
                  <a:schemeClr val="bg1">
                    <a:lumMod val="30000"/>
                  </a:schemeClr>
                </a:solidFill>
              </a:rPr>
              <a:t>빅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 데이터 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분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석 후 </a:t>
            </a:r>
            <a:r>
              <a:rPr lang="ko-KR" altLang="en-US" sz="1900" dirty="0" smtClean="0">
                <a:solidFill>
                  <a:schemeClr val="bg1">
                    <a:lumMod val="30000"/>
                  </a:schemeClr>
                </a:solidFill>
              </a:rPr>
              <a:t>높은 빈도 순으로 </a:t>
            </a:r>
            <a:r>
              <a:rPr lang="ko-KR" altLang="en-US" sz="1900" dirty="0">
                <a:solidFill>
                  <a:schemeClr val="bg1">
                    <a:lumMod val="30000"/>
                  </a:schemeClr>
                </a:solidFill>
              </a:rPr>
              <a:t>20개 온도 추출</a:t>
            </a:r>
          </a:p>
          <a:p>
            <a:pPr algn="ctr">
              <a:lnSpc>
                <a:spcPct val="150000"/>
              </a:lnSpc>
            </a:pPr>
            <a:endParaRPr lang="ko-KR" altLang="en-US" sz="1900" dirty="0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91352" y="1708031"/>
            <a:ext cx="2795599" cy="52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5" name="그림 2054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9289032" y="2272332"/>
            <a:ext cx="2592000" cy="4316400"/>
          </a:xfrm>
          <a:prstGeom prst="rect">
            <a:avLst/>
          </a:prstGeom>
        </p:spPr>
      </p:pic>
      <p:pic>
        <p:nvPicPr>
          <p:cNvPr id="4098" name="Picture 2" descr="C:\Users\njh6681\Desktop\KakaoTalk_20180520_15275116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304" y="2312876"/>
            <a:ext cx="2808312" cy="4354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668874" y="2456892"/>
            <a:ext cx="6534726" cy="3108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22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 통계 및 분석 </a:t>
            </a:r>
            <a:r>
              <a:rPr lang="en-US" altLang="ko-KR" sz="2200" dirty="0">
                <a:latin typeface="+mn-lt"/>
                <a:ea typeface="+mn-ea"/>
                <a:cs typeface="+mn-cs"/>
              </a:rPr>
              <a:t>: R Studio</a:t>
            </a:r>
          </a:p>
          <a:p>
            <a:pPr lvl="0"/>
            <a:endParaRPr lang="en-US" altLang="ko-KR" sz="22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공공데이터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포털에서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 날씨 온도를 가져옴</a:t>
            </a:r>
          </a:p>
          <a:p>
            <a:pPr lvl="0"/>
            <a:r>
              <a:rPr lang="en-US" altLang="ko-KR" sz="2000" dirty="0">
                <a:latin typeface="+mn-lt"/>
                <a:ea typeface="+mn-ea"/>
                <a:cs typeface="+mn-cs"/>
              </a:rPr>
              <a:t>   </a:t>
            </a:r>
            <a:r>
              <a:rPr lang="en-US" altLang="ko-KR" sz="1600" dirty="0">
                <a:latin typeface="+mn-lt"/>
                <a:ea typeface="+mn-ea"/>
                <a:cs typeface="+mn-cs"/>
              </a:rPr>
              <a:t>(https://data.kma.go.kr/data/grnd/selectAsosList.do?pgmNo=34)</a:t>
            </a:r>
          </a:p>
          <a:p>
            <a:pPr lvl="0"/>
            <a:endParaRPr lang="en-US" altLang="ko-KR" sz="22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sz="2200" dirty="0" smtClean="0"/>
              <a:t>전국</a:t>
            </a:r>
            <a:r>
              <a:rPr lang="ko-KR" altLang="en-US" sz="2200" dirty="0" smtClean="0"/>
              <a:t>의</a:t>
            </a:r>
            <a:r>
              <a:rPr lang="ko-KR" altLang="en-US" sz="2200" dirty="0" smtClean="0">
                <a:solidFill>
                  <a:schemeClr val="tx1"/>
                </a:solidFill>
              </a:rPr>
              <a:t> </a:t>
            </a:r>
            <a:r>
              <a:rPr lang="ko-KR" altLang="en-US" sz="2200" dirty="0">
                <a:solidFill>
                  <a:schemeClr val="tx1"/>
                </a:solidFill>
              </a:rPr>
              <a:t>1월부터 12월까지 </a:t>
            </a:r>
            <a:r>
              <a:rPr lang="ko-KR" altLang="en-US" sz="2200" dirty="0" smtClean="0">
                <a:solidFill>
                  <a:schemeClr val="tx1"/>
                </a:solidFill>
              </a:rPr>
              <a:t>월 별로 </a:t>
            </a:r>
            <a:r>
              <a:rPr lang="ko-KR" altLang="en-US" sz="2200" dirty="0">
                <a:solidFill>
                  <a:schemeClr val="tx1"/>
                </a:solidFill>
              </a:rPr>
              <a:t>높은 빈도순 </a:t>
            </a:r>
          </a:p>
          <a:p>
            <a:pPr lvl="0"/>
            <a:r>
              <a:rPr lang="ko-KR" altLang="en-US" sz="2200" dirty="0">
                <a:solidFill>
                  <a:schemeClr val="tx1"/>
                </a:solidFill>
              </a:rPr>
              <a:t>   20개 온도 추출</a:t>
            </a:r>
          </a:p>
          <a:p>
            <a:pPr lvl="0"/>
            <a:endParaRPr lang="en-US" altLang="ko-KR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2-4. R Studio</a:t>
            </a:r>
            <a:endParaRPr lang="ko-KR" altLang="en-US" sz="220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 l="10690" t="17300" r="9920" b="16480"/>
          <a:stretch>
            <a:fillRect/>
          </a:stretch>
        </p:blipFill>
        <p:spPr>
          <a:xfrm>
            <a:off x="1197530" y="2132856"/>
            <a:ext cx="3607250" cy="3941942"/>
          </a:xfrm>
          <a:prstGeom prst="rect">
            <a:avLst/>
          </a:prstGeom>
          <a:noFill/>
          <a:ln w="38100">
            <a:solidFill>
              <a:schemeClr val="tx1"/>
            </a:solidFill>
            <a:miter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364422" y="1931967"/>
            <a:ext cx="13309980" cy="4235687"/>
            <a:chOff x="-364422" y="1934963"/>
            <a:chExt cx="13309980" cy="4276873"/>
          </a:xfrm>
        </p:grpSpPr>
        <p:sp>
          <p:nvSpPr>
            <p:cNvPr id="15" name="직사각형 14"/>
            <p:cNvSpPr/>
            <p:nvPr/>
          </p:nvSpPr>
          <p:spPr>
            <a:xfrm>
              <a:off x="-364422" y="1934963"/>
              <a:ext cx="13309980" cy="427687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488250"/>
              <a:ext cx="4137764" cy="571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</a:rPr>
                <a:t>세부내용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100318"/>
              <a:ext cx="5898736" cy="267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주별 일정표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3-2. </a:t>
              </a:r>
              <a:r>
                <a:rPr lang="ko-KR" altLang="en-US" sz="2400" spc="5">
                  <a:latin typeface="+mn-lt"/>
                  <a:ea typeface="+mn-ea"/>
                </a:rPr>
                <a:t>예상 비용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3-3. </a:t>
              </a:r>
              <a:r>
                <a:rPr lang="ko-KR" altLang="en-US" sz="2400" spc="5">
                  <a:latin typeface="+mn-lt"/>
                  <a:ea typeface="+mn-ea"/>
                </a:rPr>
                <a:t>개발 상황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3-4. </a:t>
              </a:r>
              <a:r>
                <a:rPr lang="ko-KR" altLang="en-US" sz="2400" spc="5">
                  <a:latin typeface="+mn-lt"/>
                  <a:ea typeface="+mn-ea"/>
                </a:rPr>
                <a:t>개발 환경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3-5. </a:t>
              </a:r>
              <a:r>
                <a:rPr lang="ko-KR" altLang="en-US" sz="2400" spc="5">
                  <a:latin typeface="+mn-lt"/>
                  <a:ea typeface="+mn-ea"/>
                </a:rPr>
                <a:t>협업 방식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3-6.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팀원 소개 및 역할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3-7. </a:t>
              </a:r>
              <a:r>
                <a:rPr lang="ko-KR" altLang="en-US" sz="2400" spc="5">
                  <a:latin typeface="+mn-lt"/>
                  <a:ea typeface="+mn-ea"/>
                </a:rPr>
                <a:t>공모전 소개</a:t>
              </a:r>
              <a:endParaRPr lang="ko-KR" altLang="en-US" sz="2400" spc="5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508786"/>
              <a:ext cx="1352609" cy="582658"/>
              <a:chOff x="4031680" y="4720523"/>
              <a:chExt cx="4532076" cy="705017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759354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720522"/>
                <a:ext cx="4460068" cy="631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3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3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세부내용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3-1. </a:t>
            </a:r>
            <a:r>
              <a:rPr lang="ko-KR" altLang="en-US" sz="2200">
                <a:latin typeface="+mn-lt"/>
                <a:ea typeface="+mn-ea"/>
                <a:cs typeface="+mn-cs"/>
              </a:rPr>
              <a:t>주별 일정표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73137" y="2060848"/>
          <a:ext cx="11394296" cy="4104457"/>
        </p:xfrm>
        <a:graphic>
          <a:graphicData uri="http://schemas.openxmlformats.org/drawingml/2006/table">
            <a:tbl>
              <a:tblPr/>
              <a:tblGrid>
                <a:gridCol w="3939084"/>
                <a:gridCol w="462275"/>
                <a:gridCol w="462275"/>
                <a:gridCol w="491113"/>
                <a:gridCol w="491113"/>
                <a:gridCol w="462275"/>
                <a:gridCol w="462275"/>
                <a:gridCol w="462845"/>
                <a:gridCol w="462845"/>
                <a:gridCol w="462275"/>
                <a:gridCol w="462275"/>
                <a:gridCol w="462845"/>
                <a:gridCol w="462845"/>
                <a:gridCol w="462275"/>
                <a:gridCol w="462275"/>
                <a:gridCol w="462275"/>
                <a:gridCol w="461131"/>
              </a:tblGrid>
              <a:tr h="358867">
                <a:tc rowSpan="3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추진 내용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수행기간</a:t>
                      </a: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월</a:t>
                      </a: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) (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계획표시 </a:t>
                      </a: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: 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■</a:t>
                      </a: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 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5 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6 </a:t>
                      </a:r>
                      <a:r>
                        <a:rPr lang="ko-KR" altLang="en-US" sz="1000" b="1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00" b="1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계획 수립 및 자료조사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빅데이터 연동 연구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알고리즘 설계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어플 코드 설계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빅데이터 통계</a:t>
                      </a:r>
                      <a:r>
                        <a:rPr lang="en-US" altLang="ko-KR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, </a:t>
                      </a: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분석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  <a:cs typeface="+mn-cs"/>
                        </a:rPr>
                        <a:t>빅데이터와 어플 연동</a:t>
                      </a: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어플 완성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시제품 가공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휴먼명조"/>
                        <a:ea typeface="휴먼명조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>
          <a:xfrm>
            <a:off x="3306763" y="2786063"/>
            <a:ext cx="125618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9pPr>
          </a:lstStyle>
          <a:p>
            <a:pPr marL="0" lvl="0" indent="0" algn="l" defTabSz="144018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b="0" i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01637" y="3049892"/>
            <a:ext cx="1968638" cy="7031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117225" tIns="58612" rIns="117225" bIns="58612">
            <a:spAutoFit/>
          </a:bodyPr>
          <a:lstStyle/>
          <a:p>
            <a:pPr lvl="0"/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[</a:t>
            </a:r>
            <a:r>
              <a:rPr lang="ko-KR" altLang="en-US" sz="3800" b="1">
                <a:solidFill>
                  <a:schemeClr val="bg1"/>
                </a:solidFill>
                <a:latin typeface="바탕"/>
                <a:ea typeface="바탕"/>
              </a:rPr>
              <a:t> 목차 </a:t>
            </a:r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]</a:t>
            </a: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3998882" y="3739359"/>
            <a:ext cx="4491099" cy="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752228" y="1624245"/>
            <a:ext cx="6816752" cy="4181019"/>
            <a:chOff x="6752228" y="2016226"/>
            <a:chExt cx="6816752" cy="4181019"/>
          </a:xfrm>
        </p:grpSpPr>
        <p:sp>
          <p:nvSpPr>
            <p:cNvPr id="28" name="TextBox 27"/>
            <p:cNvSpPr txBox="1"/>
            <p:nvPr/>
          </p:nvSpPr>
          <p:spPr>
            <a:xfrm>
              <a:off x="6752228" y="2016226"/>
              <a:ext cx="6816752" cy="4139840"/>
            </a:xfrm>
            <a:prstGeom prst="rect">
              <a:avLst/>
            </a:prstGeom>
            <a:noFill/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1.  </a:t>
              </a:r>
              <a:r>
                <a:rPr lang="ko-KR" altLang="en-US" sz="2400" b="1" dirty="0" err="1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>
                  <a:latin typeface="바탕"/>
                  <a:ea typeface="바탕"/>
                </a:rPr>
                <a:t> 개발동기</a:t>
              </a: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2.  </a:t>
              </a:r>
              <a:r>
                <a:rPr lang="ko-KR" altLang="en-US" sz="2400" b="1" dirty="0" err="1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>
                  <a:latin typeface="바탕"/>
                  <a:ea typeface="바탕"/>
                </a:rPr>
                <a:t> 개발내용</a:t>
              </a: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3.  </a:t>
              </a:r>
              <a:r>
                <a:rPr lang="ko-KR" altLang="en-US" sz="2400" b="1" dirty="0" err="1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>
                  <a:latin typeface="바탕"/>
                  <a:ea typeface="바탕"/>
                </a:rPr>
                <a:t> 세부내용</a:t>
              </a: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4.  </a:t>
              </a:r>
              <a:r>
                <a:rPr lang="ko-KR" altLang="en-US" sz="2400" b="1" dirty="0">
                  <a:latin typeface="바탕"/>
                  <a:ea typeface="바탕"/>
                </a:rPr>
                <a:t>질문</a:t>
              </a:r>
            </a:p>
            <a:p>
              <a:pPr marL="457200" lvl="0" indent="-457200">
                <a:buAutoNum type="alphaLcPeriod" startAt="64"/>
              </a:pPr>
              <a:endParaRPr lang="en-US" altLang="ko-KR" sz="2400" b="1" dirty="0">
                <a:latin typeface="바탕"/>
                <a:ea typeface="바탕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51118" y="3529404"/>
              <a:ext cx="2695931" cy="369239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API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앱 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통계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및 분석</a:t>
              </a:r>
              <a:endPara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38114" y="4640575"/>
              <a:ext cx="4567466" cy="629668"/>
            </a:xfrm>
            <a:prstGeom prst="rect">
              <a:avLst/>
            </a:prstGeom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일정표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예상비용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개발상황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개발환경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협업방식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공모전 소개 / 팀원 소개 및 역할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423027" y="2423372"/>
              <a:ext cx="1885823" cy="370371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동기 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개발제목</a:t>
              </a:r>
              <a:endPara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38116" y="5832655"/>
              <a:ext cx="632483" cy="364590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질문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385082" y="2004993"/>
            <a:ext cx="5586489" cy="4198995"/>
            <a:chOff x="6385082" y="2004993"/>
            <a:chExt cx="5586489" cy="4198995"/>
          </a:xfrm>
        </p:grpSpPr>
        <p:grpSp>
          <p:nvGrpSpPr>
            <p:cNvPr id="20" name="그룹 19"/>
            <p:cNvGrpSpPr/>
            <p:nvPr/>
          </p:nvGrpSpPr>
          <p:grpSpPr>
            <a:xfrm>
              <a:off x="6385082" y="2004993"/>
              <a:ext cx="5586489" cy="4198995"/>
              <a:chOff x="733218" y="1880828"/>
              <a:chExt cx="10585176" cy="457527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33218" y="2420323"/>
                <a:ext cx="10585176" cy="4035779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chemeClr val="bg2">
                    <a:lumMod val="75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lvl="1" latinLnBrk="0">
                  <a:lnSpc>
                    <a:spcPct val="150000"/>
                  </a:lnSpc>
                </a:pPr>
                <a:endParaRPr lang="en-US" altLang="ko-KR" sz="2200">
                  <a:sym typeface="Wingdings"/>
                </a:endParaRPr>
              </a:p>
            </p:txBody>
          </p:sp>
          <p:sp>
            <p:nvSpPr>
              <p:cNvPr id="22" name="모서리가 둥근 직사각형 13"/>
              <p:cNvSpPr/>
              <p:nvPr/>
            </p:nvSpPr>
            <p:spPr>
              <a:xfrm>
                <a:off x="3395547" y="1880828"/>
                <a:ext cx="5605218" cy="850927"/>
              </a:xfrm>
              <a:prstGeom prst="roundRect">
                <a:avLst>
                  <a:gd name="adj" fmla="val 16667"/>
                </a:avLst>
              </a:prstGeom>
              <a:solidFill>
                <a:srgbClr val="252844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lvl="0" algn="ctr" latinLnBrk="0"/>
                <a:r>
                  <a:rPr lang="ko-KR" altLang="en-US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안드로이드 공기계</a:t>
                </a:r>
              </a:p>
            </p:txBody>
          </p:sp>
        </p:grpSp>
        <p:pic>
          <p:nvPicPr>
            <p:cNvPr id="28" name="그림 27"/>
            <p:cNvPicPr/>
            <p:nvPr/>
          </p:nvPicPr>
          <p:blipFill rotWithShape="1">
            <a:blip r:embed="rId2" cstate="print">
              <a:alphaModFix/>
              <a:lum/>
            </a:blip>
            <a:stretch>
              <a:fillRect/>
            </a:stretch>
          </p:blipFill>
          <p:spPr>
            <a:xfrm>
              <a:off x="6567648" y="3100382"/>
              <a:ext cx="1971701" cy="2795111"/>
            </a:xfrm>
            <a:prstGeom prst="rect">
              <a:avLst/>
            </a:prstGeom>
          </p:spPr>
        </p:pic>
        <p:sp>
          <p:nvSpPr>
            <p:cNvPr id="29" name="직사각형 16"/>
            <p:cNvSpPr txBox="1"/>
            <p:nvPr/>
          </p:nvSpPr>
          <p:spPr>
            <a:xfrm>
              <a:off x="8539349" y="3488653"/>
              <a:ext cx="3286170" cy="1795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latinLnBrk="0">
                <a:lnSpc>
                  <a:spcPct val="150000"/>
                </a:lnSpc>
              </a:pPr>
              <a:r>
                <a:rPr lang="en-US" altLang="ko-KR" sz="1400">
                  <a:latin typeface="+mn-lt"/>
                  <a:ea typeface="+mn-ea"/>
                  <a:cs typeface="+mn-cs"/>
                </a:rPr>
                <a:t>- </a:t>
              </a:r>
              <a:r>
                <a:rPr lang="ko-KR" altLang="en-US" sz="1400">
                  <a:latin typeface="+mn-lt"/>
                  <a:ea typeface="+mn-ea"/>
                  <a:cs typeface="+mn-cs"/>
                </a:rPr>
                <a:t>구매 사유 : </a:t>
              </a:r>
              <a:r>
                <a:rPr lang="ko-KR" altLang="en-US" sz="1400">
                  <a:sym typeface="Wingdings"/>
                </a:rPr>
                <a:t>안드로이드 앱 시현</a:t>
              </a:r>
            </a:p>
            <a:p>
              <a:pPr marL="0" lvl="1" latinLnBrk="0">
                <a:lnSpc>
                  <a:spcPct val="150000"/>
                </a:lnSpc>
              </a:pPr>
              <a:endParaRPr lang="ko-KR" altLang="en-US" sz="140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1400">
                  <a:latin typeface="+mn-lt"/>
                  <a:ea typeface="+mn-ea"/>
                  <a:cs typeface="+mn-cs"/>
                </a:rPr>
                <a:t>- </a:t>
              </a:r>
              <a:r>
                <a:rPr lang="ko-KR" altLang="en-US" sz="1400">
                  <a:latin typeface="+mn-lt"/>
                  <a:ea typeface="+mn-ea"/>
                  <a:cs typeface="+mn-cs"/>
                </a:rPr>
                <a:t>삼성전자 갤럭시탭</a:t>
              </a:r>
              <a:r>
                <a:rPr lang="en-US" altLang="ko-KR" sz="1400">
                  <a:latin typeface="+mn-lt"/>
                  <a:ea typeface="+mn-ea"/>
                  <a:cs typeface="+mn-cs"/>
                </a:rPr>
                <a:t>A</a:t>
              </a:r>
            </a:p>
            <a:p>
              <a:pPr lvl="0"/>
              <a:r>
                <a:rPr lang="en-US" altLang="ko-KR" sz="1400">
                  <a:latin typeface="+mn-lt"/>
                  <a:ea typeface="+mn-ea"/>
                  <a:cs typeface="+mn-cs"/>
                </a:rPr>
                <a:t>  8.0 SM-T380 32GB</a:t>
              </a:r>
            </a:p>
            <a:p>
              <a:pPr lvl="0"/>
              <a:endParaRPr lang="en-US" altLang="ko-KR" sz="1400">
                <a:latin typeface="+mn-lt"/>
                <a:ea typeface="+mn-ea"/>
                <a:cs typeface="+mn-cs"/>
              </a:endParaRPr>
            </a:p>
            <a:p>
              <a:pPr lvl="0"/>
              <a:endParaRPr lang="ko-KR" altLang="en-US" sz="140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1400">
                  <a:latin typeface="+mn-lt"/>
                  <a:ea typeface="+mn-ea"/>
                  <a:cs typeface="+mn-cs"/>
                </a:rPr>
                <a:t>- </a:t>
              </a:r>
              <a:r>
                <a:rPr lang="ko-KR" altLang="en-US" sz="1400">
                  <a:latin typeface="+mn-lt"/>
                  <a:ea typeface="+mn-ea"/>
                  <a:cs typeface="+mn-cs"/>
                </a:rPr>
                <a:t>가격 : </a:t>
              </a:r>
              <a:r>
                <a:rPr lang="en-US" altLang="ko-KR" sz="1400">
                  <a:latin typeface="+mn-lt"/>
                  <a:ea typeface="+mn-ea"/>
                  <a:cs typeface="+mn-cs"/>
                </a:rPr>
                <a:t>280,000</a:t>
              </a:r>
              <a:r>
                <a:rPr lang="ko-KR" altLang="en-US" sz="1400">
                  <a:latin typeface="+mn-lt"/>
                  <a:ea typeface="+mn-ea"/>
                  <a:cs typeface="+mn-cs"/>
                </a:rPr>
                <a:t>원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3-2.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비용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011" y="2004993"/>
            <a:ext cx="5586489" cy="4198995"/>
            <a:chOff x="733218" y="1880828"/>
            <a:chExt cx="10585176" cy="4575274"/>
          </a:xfrm>
        </p:grpSpPr>
        <p:sp>
          <p:nvSpPr>
            <p:cNvPr id="9" name="직사각형 8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11" name="모서리가 둥근 직사각형 13"/>
            <p:cNvSpPr/>
            <p:nvPr/>
          </p:nvSpPr>
          <p:spPr>
            <a:xfrm>
              <a:off x="3395547" y="1880828"/>
              <a:ext cx="5605219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참고 서적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직사각형 16"/>
          <p:cNvSpPr txBox="1"/>
          <p:nvPr/>
        </p:nvSpPr>
        <p:spPr>
          <a:xfrm>
            <a:off x="2804304" y="3596375"/>
            <a:ext cx="3402547" cy="158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>
                <a:sym typeface="Wingdings"/>
              </a:rPr>
              <a:t>- </a:t>
            </a:r>
            <a:r>
              <a:rPr lang="ko-KR" altLang="en-US" sz="1400">
                <a:sym typeface="Wingdings"/>
              </a:rPr>
              <a:t>구매 사유 : 아두이노 참고 서적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>
                <a:latin typeface="+mn-lt"/>
                <a:ea typeface="+mn-ea"/>
                <a:cs typeface="+mn-cs"/>
              </a:rPr>
              <a:t>제목 : 스마트폰</a:t>
            </a:r>
            <a:r>
              <a:rPr lang="en-US" altLang="ko-KR" sz="1400">
                <a:latin typeface="+mn-lt"/>
                <a:ea typeface="+mn-ea"/>
                <a:cs typeface="+mn-cs"/>
              </a:rPr>
              <a:t>, </a:t>
            </a:r>
            <a:r>
              <a:rPr lang="ko-KR" altLang="en-US" sz="1400">
                <a:latin typeface="+mn-lt"/>
                <a:ea typeface="+mn-ea"/>
                <a:cs typeface="+mn-cs"/>
              </a:rPr>
              <a:t>블루투스</a:t>
            </a:r>
            <a:r>
              <a:rPr lang="en-US" altLang="ko-KR" sz="1400">
                <a:latin typeface="+mn-lt"/>
                <a:ea typeface="+mn-ea"/>
                <a:cs typeface="+mn-cs"/>
              </a:rPr>
              <a:t>, </a:t>
            </a:r>
            <a:r>
              <a:rPr lang="ko-KR" altLang="en-US" sz="1400">
                <a:latin typeface="+mn-lt"/>
                <a:ea typeface="+mn-ea"/>
                <a:cs typeface="+mn-cs"/>
              </a:rPr>
              <a:t>이더넷</a:t>
            </a:r>
            <a:r>
              <a:rPr lang="en-US" altLang="ko-KR" sz="1400">
                <a:latin typeface="+mn-lt"/>
                <a:ea typeface="+mn-ea"/>
                <a:cs typeface="+mn-cs"/>
              </a:rPr>
              <a:t>,</a:t>
            </a:r>
          </a:p>
          <a:p>
            <a:pPr lvl="0"/>
            <a:r>
              <a:rPr lang="en-US" altLang="ko-KR" sz="1400">
                <a:latin typeface="+mn-lt"/>
                <a:ea typeface="+mn-ea"/>
                <a:cs typeface="+mn-cs"/>
              </a:rPr>
              <a:t>  WIFI </a:t>
            </a:r>
            <a:r>
              <a:rPr lang="ko-KR" altLang="en-US" sz="1400">
                <a:latin typeface="+mn-lt"/>
                <a:ea typeface="+mn-ea"/>
                <a:cs typeface="+mn-cs"/>
              </a:rPr>
              <a:t>그리고 아두이노</a:t>
            </a:r>
          </a:p>
          <a:p>
            <a:pPr lvl="0"/>
            <a:endParaRPr lang="ko-KR" altLang="en-US" sz="14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>
                <a:latin typeface="+mn-lt"/>
                <a:ea typeface="+mn-ea"/>
                <a:cs typeface="+mn-cs"/>
              </a:rPr>
              <a:t>가격 : 16,000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98060" y="3253563"/>
            <a:ext cx="1830230" cy="248874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3-2.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비용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76288" y="2132856"/>
          <a:ext cx="11881320" cy="4227004"/>
        </p:xfrm>
        <a:graphic>
          <a:graphicData uri="http://schemas.openxmlformats.org/drawingml/2006/table">
            <a:tbl>
              <a:tblPr/>
              <a:tblGrid>
                <a:gridCol w="3312368"/>
                <a:gridCol w="5112568"/>
                <a:gridCol w="1872208"/>
                <a:gridCol w="1584176"/>
              </a:tblGrid>
              <a:tr h="398555"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예산항목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비 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구성비율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(%)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휴먼명조"/>
                        <a:ea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</a:tr>
              <a:tr h="398555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산출내역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예상 금액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휴먼명조"/>
                        <a:ea typeface="휴먼명조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재료비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삼성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8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인치 태블릿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아두이노 중급 키트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320,400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69.7%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86957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제작비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결과물 제본 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20,000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4.4%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문헌구입비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스마트폰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블루투스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이더넷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, WIFI </a:t>
                      </a:r>
                    </a:p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그리고 아두이노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19,000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4.1%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회의비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주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회 회의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100,000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21.8%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514307"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합 계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459,400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 b="1">
                          <a:solidFill>
                            <a:srgbClr val="000000"/>
                          </a:solidFill>
                          <a:latin typeface="휴먼명조"/>
                          <a:ea typeface="휴먼명조"/>
                        </a:rPr>
                        <a:t>100 %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-1 </a:t>
            </a:r>
            <a:r>
              <a:rPr lang="ko-KR" altLang="en-US" sz="2200">
                <a:latin typeface="+mn-lt"/>
                <a:ea typeface="+mn-ea"/>
                <a:cs typeface="+mn-cs"/>
              </a:rPr>
              <a:t>주문내역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user\Desktop\KakaoTalk_20180408_145014141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9374615" y="1690223"/>
            <a:ext cx="2118013" cy="21180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48403" y="2347716"/>
            <a:ext cx="6601062" cy="14603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안드로이드 앱 시현에 필요한</a:t>
            </a: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r>
              <a:rPr lang="ko-KR" altLang="en-US">
                <a:latin typeface="+mn-lt"/>
                <a:ea typeface="+mn-ea"/>
                <a:cs typeface="+mn-cs"/>
              </a:rPr>
              <a:t>갤럭시 탭 </a:t>
            </a:r>
            <a:r>
              <a:rPr lang="en-US" altLang="ko-KR">
                <a:latin typeface="+mn-lt"/>
                <a:ea typeface="+mn-ea"/>
                <a:cs typeface="+mn-cs"/>
              </a:rPr>
              <a:t>A </a:t>
            </a:r>
            <a:r>
              <a:rPr lang="ko-KR" altLang="en-US">
                <a:latin typeface="+mn-lt"/>
                <a:ea typeface="+mn-ea"/>
                <a:cs typeface="+mn-cs"/>
              </a:rPr>
              <a:t>구입완료</a:t>
            </a: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금액 </a:t>
            </a:r>
            <a:r>
              <a:rPr lang="en-US" altLang="ko-KR">
                <a:latin typeface="+mn-lt"/>
                <a:ea typeface="+mn-ea"/>
                <a:cs typeface="+mn-cs"/>
              </a:rPr>
              <a:t>: 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en-US" altLang="ko-KR">
                <a:latin typeface="+mn-lt"/>
                <a:ea typeface="+mn-ea"/>
                <a:cs typeface="+mn-cs"/>
              </a:rPr>
              <a:t>280.000</a:t>
            </a:r>
            <a:r>
              <a:rPr lang="ko-KR" altLang="en-US">
                <a:latin typeface="+mn-lt"/>
                <a:ea typeface="+mn-ea"/>
                <a:cs typeface="+mn-cs"/>
              </a:rPr>
              <a:t>원</a:t>
            </a: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거래명세서 제품인수확인증 판매자통장사본 등 서류 처리 완료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: (</a:t>
            </a:r>
            <a:r>
              <a:rPr lang="ko-KR" altLang="en-US">
                <a:latin typeface="+mn-lt"/>
                <a:ea typeface="+mn-ea"/>
                <a:cs typeface="+mn-cs"/>
              </a:rPr>
              <a:t>디지털프라자 학동점</a:t>
            </a:r>
            <a:r>
              <a:rPr lang="en-US" altLang="ko-KR">
                <a:latin typeface="+mn-lt"/>
                <a:ea typeface="+mn-ea"/>
                <a:cs typeface="+mn-cs"/>
              </a:rPr>
              <a:t>- </a:t>
            </a:r>
            <a:r>
              <a:rPr lang="ko-KR" altLang="en-US">
                <a:latin typeface="+mn-lt"/>
                <a:ea typeface="+mn-ea"/>
                <a:cs typeface="+mn-cs"/>
              </a:rPr>
              <a:t>광주광역시 동구 남문로 </a:t>
            </a:r>
            <a:r>
              <a:rPr lang="en-US" altLang="ko-KR">
                <a:latin typeface="+mn-lt"/>
                <a:ea typeface="+mn-ea"/>
                <a:cs typeface="+mn-cs"/>
              </a:rPr>
              <a:t>713)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C:\Users\njh6681\Desktop\KakaoTalk_20180408_173527616.jp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7255338" y="1690223"/>
            <a:ext cx="2119277" cy="211927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 l="19000" t="36330" r="43500" b="46590"/>
          <a:stretch>
            <a:fillRect/>
          </a:stretch>
        </p:blipFill>
        <p:spPr>
          <a:xfrm>
            <a:off x="548403" y="5204803"/>
            <a:ext cx="4716524" cy="120824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6" name="TextBox 15"/>
          <p:cNvSpPr txBox="1"/>
          <p:nvPr/>
        </p:nvSpPr>
        <p:spPr>
          <a:xfrm>
            <a:off x="548403" y="4149080"/>
            <a:ext cx="289583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000" b="1">
                <a:latin typeface="+mn-lt"/>
                <a:ea typeface="+mn-ea"/>
                <a:cs typeface="+mn-cs"/>
              </a:rPr>
              <a:t>아두이노 키트 </a:t>
            </a:r>
            <a:r>
              <a:rPr lang="ko-KR" altLang="en-US" sz="2000">
                <a:latin typeface="+mn-lt"/>
                <a:ea typeface="+mn-ea"/>
                <a:cs typeface="+mn-cs"/>
              </a:rPr>
              <a:t>구입완료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금액 </a:t>
            </a:r>
            <a:r>
              <a:rPr lang="en-US" altLang="ko-KR">
                <a:latin typeface="+mn-lt"/>
                <a:ea typeface="+mn-ea"/>
                <a:cs typeface="+mn-cs"/>
              </a:rPr>
              <a:t>: 37900</a:t>
            </a:r>
            <a:r>
              <a:rPr lang="ko-KR" altLang="en-US">
                <a:latin typeface="+mn-lt"/>
                <a:ea typeface="+mn-ea"/>
                <a:cs typeface="+mn-cs"/>
              </a:rPr>
              <a:t>원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48403" y="4005064"/>
            <a:ext cx="115291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 l="19000" t="57600" r="43500" b="21130"/>
          <a:stretch>
            <a:fillRect/>
          </a:stretch>
        </p:blipFill>
        <p:spPr>
          <a:xfrm>
            <a:off x="4228716" y="5056501"/>
            <a:ext cx="4716524" cy="150484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9506111" y="4473116"/>
            <a:ext cx="1986517" cy="1983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548403" y="1858941"/>
            <a:ext cx="2657712" cy="38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>
                <a:latin typeface="+mn-lt"/>
                <a:ea typeface="+mn-ea"/>
                <a:cs typeface="+mn-cs"/>
              </a:rPr>
              <a:t>갤럭시 탭 </a:t>
            </a:r>
            <a:r>
              <a:rPr lang="en-US" altLang="ko-KR" sz="2000" b="1">
                <a:latin typeface="+mn-lt"/>
                <a:ea typeface="+mn-ea"/>
                <a:cs typeface="+mn-cs"/>
              </a:rPr>
              <a:t>A</a:t>
            </a:r>
            <a:r>
              <a:rPr lang="en-US" altLang="ko-KR" sz="2000"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latin typeface="+mn-lt"/>
                <a:ea typeface="+mn-ea"/>
                <a:cs typeface="+mn-cs"/>
              </a:rPr>
              <a:t>구입완료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" name="직사각형 1"/>
          <p:cNvSpPr/>
          <p:nvPr/>
        </p:nvSpPr>
        <p:spPr>
          <a:xfrm>
            <a:off x="5848896" y="4626133"/>
            <a:ext cx="3329394" cy="296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latin typeface="+mn-lt"/>
                <a:ea typeface="+mn-ea"/>
                <a:cs typeface="+mn-cs"/>
                <a:hlinkClick r:id="rId6"/>
              </a:rPr>
              <a:t>http://m.smartstore.naver.com/domekit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-1 </a:t>
            </a:r>
            <a:r>
              <a:rPr lang="ko-KR" altLang="en-US" sz="2200">
                <a:latin typeface="+mn-lt"/>
                <a:ea typeface="+mn-ea"/>
                <a:cs typeface="+mn-cs"/>
              </a:rPr>
              <a:t>주문내역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" name="직사각형 20"/>
          <p:cNvSpPr/>
          <p:nvPr/>
        </p:nvSpPr>
        <p:spPr>
          <a:xfrm>
            <a:off x="548403" y="1966543"/>
            <a:ext cx="2295762" cy="393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>
                <a:latin typeface="+mn-lt"/>
                <a:ea typeface="+mn-ea"/>
                <a:cs typeface="+mn-cs"/>
              </a:rPr>
              <a:t>참고도서 </a:t>
            </a:r>
            <a:r>
              <a:rPr lang="ko-KR" altLang="en-US" sz="2000">
                <a:latin typeface="+mn-lt"/>
                <a:ea typeface="+mn-ea"/>
                <a:cs typeface="+mn-cs"/>
              </a:rPr>
              <a:t>구입완료</a:t>
            </a:r>
            <a:endParaRPr lang="en-US" altLang="ko-KR" sz="200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4466" y="2492896"/>
            <a:ext cx="6676828" cy="118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안드로이드 앱 개발시 참고할 수 있는 서적 구매 </a:t>
            </a: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금액 </a:t>
            </a:r>
            <a:r>
              <a:rPr lang="en-US" altLang="ko-KR">
                <a:latin typeface="+mn-lt"/>
                <a:ea typeface="+mn-ea"/>
                <a:cs typeface="+mn-cs"/>
              </a:rPr>
              <a:t>: 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en-US" altLang="ko-KR">
                <a:latin typeface="+mn-lt"/>
                <a:ea typeface="+mn-ea"/>
                <a:cs typeface="+mn-cs"/>
              </a:rPr>
              <a:t>19,000</a:t>
            </a:r>
            <a:r>
              <a:rPr lang="ko-KR" altLang="en-US">
                <a:latin typeface="+mn-lt"/>
                <a:ea typeface="+mn-ea"/>
                <a:cs typeface="+mn-cs"/>
              </a:rPr>
              <a:t>원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: </a:t>
            </a:r>
            <a:r>
              <a:rPr lang="ko-KR" altLang="en-US">
                <a:latin typeface="+mn-lt"/>
                <a:ea typeface="+mn-ea"/>
                <a:cs typeface="+mn-cs"/>
              </a:rPr>
              <a:t>조선대학교 생활협동조합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48403" y="4005064"/>
            <a:ext cx="115291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Rectangle 5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028" name="_x130952432" descr="EMB00001f543866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8781274" y="4214818"/>
            <a:ext cx="2500330" cy="240153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48403" y="4643446"/>
            <a:ext cx="7447051" cy="2012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아두이노에 연결하기 위해 필요한 시리얼 </a:t>
            </a:r>
            <a:r>
              <a:rPr lang="en-US" altLang="ko-KR">
                <a:latin typeface="+mn-lt"/>
                <a:ea typeface="+mn-ea"/>
                <a:cs typeface="+mn-cs"/>
              </a:rPr>
              <a:t>wifi </a:t>
            </a:r>
            <a:r>
              <a:rPr lang="ko-KR" altLang="en-US">
                <a:latin typeface="+mn-lt"/>
                <a:ea typeface="+mn-ea"/>
                <a:cs typeface="+mn-cs"/>
              </a:rPr>
              <a:t>모듈 구입</a:t>
            </a: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금액 </a:t>
            </a:r>
            <a:r>
              <a:rPr lang="en-US" altLang="ko-KR">
                <a:latin typeface="+mn-lt"/>
                <a:ea typeface="+mn-ea"/>
                <a:cs typeface="+mn-cs"/>
              </a:rPr>
              <a:t>: 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en-US" altLang="ko-KR">
                <a:latin typeface="+mn-lt"/>
                <a:ea typeface="+mn-ea"/>
                <a:cs typeface="+mn-cs"/>
              </a:rPr>
              <a:t>5,100</a:t>
            </a:r>
            <a:r>
              <a:rPr lang="ko-KR" altLang="en-US">
                <a:latin typeface="+mn-lt"/>
                <a:ea typeface="+mn-ea"/>
                <a:cs typeface="+mn-cs"/>
              </a:rPr>
              <a:t>원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: (</a:t>
            </a:r>
            <a:r>
              <a:rPr lang="ko-KR" altLang="en-US">
                <a:latin typeface="+mn-lt"/>
                <a:ea typeface="+mn-ea"/>
                <a:cs typeface="+mn-cs"/>
              </a:rPr>
              <a:t>도매키트 </a:t>
            </a:r>
          </a:p>
          <a:p>
            <a:pPr lvl="0"/>
            <a:r>
              <a:rPr lang="en-US" altLang="ko-KR">
                <a:latin typeface="+mn-lt"/>
                <a:ea typeface="+mn-ea"/>
                <a:cs typeface="+mn-cs"/>
                <a:hlinkClick r:id="rId3"/>
              </a:rPr>
              <a:t>http://smartstore.naver.com/domekit?NaPm=ct%3Djg0gtav0%7Cci%3Dcheckout%7Ctr%3Dds%7Ctrx%3D%7Chk%3D6a61a5ebd380b979a30b65ecd2c44f2286c789ff)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8403" y="4154671"/>
            <a:ext cx="3743562" cy="38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>
                <a:latin typeface="+mn-lt"/>
                <a:ea typeface="+mn-ea"/>
                <a:cs typeface="+mn-cs"/>
              </a:rPr>
              <a:t>시리얼 와이파이 모듈 </a:t>
            </a:r>
            <a:r>
              <a:rPr lang="ko-KR" altLang="en-US" sz="2000">
                <a:latin typeface="+mn-lt"/>
                <a:ea typeface="+mn-ea"/>
                <a:cs typeface="+mn-cs"/>
              </a:rPr>
              <a:t>구입완료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8924150" y="857232"/>
            <a:ext cx="2214578" cy="301138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-2 </a:t>
            </a:r>
            <a:r>
              <a:rPr lang="ko-KR" altLang="en-US" sz="2200">
                <a:latin typeface="+mn-lt"/>
                <a:ea typeface="+mn-ea"/>
                <a:cs typeface="+mn-cs"/>
              </a:rPr>
              <a:t>앱 개발 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224" y="1944216"/>
            <a:ext cx="57713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dirty="0">
                <a:latin typeface="+mn-lt"/>
                <a:ea typeface="+mn-ea"/>
                <a:cs typeface="+mn-cs"/>
              </a:rPr>
              <a:t>개발 환경 </a:t>
            </a:r>
            <a:r>
              <a:rPr lang="en-US" altLang="ko-KR" dirty="0">
                <a:latin typeface="+mn-lt"/>
                <a:ea typeface="+mn-ea"/>
                <a:cs typeface="+mn-cs"/>
              </a:rPr>
              <a:t>: android studio</a:t>
            </a: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dirty="0">
                <a:latin typeface="+mn-lt"/>
                <a:ea typeface="+mn-ea"/>
                <a:cs typeface="+mn-cs"/>
              </a:rPr>
              <a:t>총 300개의 </a:t>
            </a:r>
            <a:r>
              <a:rPr lang="en-US" altLang="ko-KR" dirty="0">
                <a:latin typeface="+mn-lt"/>
                <a:ea typeface="+mn-ea"/>
                <a:cs typeface="+mn-cs"/>
              </a:rPr>
              <a:t>activity</a:t>
            </a: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>
                <a:latin typeface="+mn-lt"/>
                <a:ea typeface="+mn-ea"/>
                <a:cs typeface="+mn-cs"/>
              </a:rPr>
              <a:t> *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첫화면</a:t>
            </a:r>
            <a:r>
              <a:rPr lang="ko-KR" altLang="en-US" dirty="0">
                <a:latin typeface="+mn-lt"/>
                <a:ea typeface="+mn-ea"/>
                <a:cs typeface="+mn-cs"/>
              </a:rPr>
              <a:t> 버튼 </a:t>
            </a:r>
            <a:r>
              <a:rPr lang="en-US" altLang="ko-KR" dirty="0">
                <a:latin typeface="+mn-lt"/>
                <a:ea typeface="+mn-ea"/>
                <a:cs typeface="+mn-cs"/>
              </a:rPr>
              <a:t>WEATHER, TEMPERATURE</a:t>
            </a: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>
                <a:latin typeface="+mn-lt"/>
                <a:ea typeface="+mn-ea"/>
                <a:cs typeface="+mn-cs"/>
              </a:rPr>
              <a:t> * WEATHER</a:t>
            </a:r>
            <a:r>
              <a:rPr lang="ko-KR" altLang="en-US" dirty="0">
                <a:latin typeface="+mn-lt"/>
                <a:ea typeface="+mn-ea"/>
                <a:cs typeface="+mn-cs"/>
              </a:rPr>
              <a:t> 버튼 </a:t>
            </a:r>
          </a:p>
          <a:p>
            <a:pPr lvl="0"/>
            <a:r>
              <a:rPr lang="ko-KR" altLang="en-US" dirty="0">
                <a:latin typeface="+mn-lt"/>
                <a:ea typeface="+mn-ea"/>
                <a:cs typeface="+mn-cs"/>
              </a:rPr>
              <a:t>  -&gt; 지역선택 -&gt; 날짜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, 날씨, </a:t>
            </a:r>
            <a:r>
              <a:rPr lang="ko-KR" altLang="en-US" dirty="0" err="1" smtClean="0">
                <a:latin typeface="+mn-lt"/>
                <a:ea typeface="+mn-ea"/>
                <a:cs typeface="+mn-cs"/>
              </a:rPr>
              <a:t>코디정보</a:t>
            </a:r>
            <a:endParaRPr lang="ko-KR" altLang="en-US" dirty="0">
              <a:latin typeface="+mn-lt"/>
              <a:ea typeface="+mn-ea"/>
              <a:cs typeface="+mn-cs"/>
            </a:endParaRP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 dirty="0">
                <a:latin typeface="+mn-lt"/>
                <a:ea typeface="+mn-ea"/>
                <a:cs typeface="+mn-cs"/>
              </a:rPr>
              <a:t> * </a:t>
            </a:r>
            <a:r>
              <a:rPr lang="en-US" altLang="ko-KR" dirty="0">
                <a:latin typeface="+mn-lt"/>
                <a:ea typeface="+mn-ea"/>
                <a:cs typeface="+mn-cs"/>
              </a:rPr>
              <a:t>TEMPERATURE</a:t>
            </a:r>
          </a:p>
          <a:p>
            <a:pPr lvl="0"/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lang="en-US" altLang="ko-KR" dirty="0">
                <a:latin typeface="+mn-lt"/>
                <a:ea typeface="+mn-ea"/>
                <a:cs typeface="+mn-cs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</a:rPr>
              <a:t>지역선택 -&gt; 월별선택 -&gt; </a:t>
            </a:r>
            <a:r>
              <a:rPr lang="ko-KR" altLang="en-US" dirty="0" err="1" smtClean="0">
                <a:latin typeface="+mn-lt"/>
                <a:ea typeface="+mn-ea"/>
                <a:cs typeface="+mn-cs"/>
              </a:rPr>
              <a:t>빈도순으로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</a:rPr>
              <a:t>온도출력</a:t>
            </a:r>
          </a:p>
          <a:p>
            <a:pPr lvl="0"/>
            <a:endParaRPr lang="ko-KR" altLang="en-US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>
                <a:latin typeface="+mn-lt"/>
                <a:ea typeface="+mn-ea"/>
                <a:cs typeface="+mn-cs"/>
              </a:rPr>
              <a:t> * </a:t>
            </a:r>
            <a:r>
              <a:rPr lang="ko-KR" altLang="en-US" dirty="0">
                <a:latin typeface="+mn-lt"/>
                <a:ea typeface="+mn-ea"/>
                <a:cs typeface="+mn-cs"/>
              </a:rPr>
              <a:t>광주 월별 높은 </a:t>
            </a:r>
            <a:r>
              <a:rPr lang="ko-KR" altLang="en-US" dirty="0" err="1" smtClean="0">
                <a:latin typeface="+mn-lt"/>
                <a:ea typeface="+mn-ea"/>
                <a:cs typeface="+mn-cs"/>
              </a:rPr>
              <a:t>빈도순으로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</a:rPr>
              <a:t>20개의 온도 추출</a:t>
            </a: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 dirty="0">
                <a:latin typeface="+mn-lt"/>
                <a:ea typeface="+mn-ea"/>
                <a:cs typeface="+mn-cs"/>
              </a:rPr>
              <a:t> * </a:t>
            </a:r>
            <a:r>
              <a:rPr lang="en-US" altLang="ko-KR" dirty="0">
                <a:latin typeface="+mn-lt"/>
                <a:ea typeface="+mn-ea"/>
                <a:cs typeface="+mn-cs"/>
              </a:rPr>
              <a:t>R Studio</a:t>
            </a:r>
            <a:r>
              <a:rPr lang="ko-KR" altLang="en-US" dirty="0">
                <a:latin typeface="+mn-lt"/>
                <a:ea typeface="+mn-ea"/>
                <a:cs typeface="+mn-cs"/>
              </a:rPr>
              <a:t>에서 텍스트마이닝을 통하여 분석한 내용을   </a:t>
            </a:r>
            <a:r>
              <a:rPr lang="en-US" altLang="ko-KR" dirty="0">
                <a:latin typeface="+mn-lt"/>
                <a:ea typeface="+mn-ea"/>
                <a:cs typeface="+mn-cs"/>
              </a:rPr>
              <a:t>Android Studio</a:t>
            </a:r>
            <a:r>
              <a:rPr lang="ko-KR" altLang="en-US" dirty="0">
                <a:latin typeface="+mn-lt"/>
                <a:ea typeface="+mn-ea"/>
                <a:cs typeface="+mn-cs"/>
              </a:rPr>
              <a:t>로 가져와서 마지막 화면에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8693212" y="1886343"/>
            <a:ext cx="3218911" cy="4170949"/>
          </a:xfrm>
          <a:prstGeom prst="rect">
            <a:avLst/>
          </a:prstGeom>
          <a:noFill/>
          <a:ln w="38100">
            <a:solidFill>
              <a:schemeClr val="tx1"/>
            </a:solidFill>
            <a:miter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663812" y="1838623"/>
            <a:ext cx="7775622" cy="38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-2 </a:t>
            </a:r>
            <a:r>
              <a:rPr lang="ko-KR" altLang="en-US" sz="2200">
                <a:latin typeface="+mn-lt"/>
                <a:ea typeface="+mn-ea"/>
                <a:cs typeface="+mn-cs"/>
              </a:rPr>
              <a:t>앱 개발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3095" y="5957844"/>
            <a:ext cx="70202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· </a:t>
            </a:r>
            <a:r>
              <a:rPr lang="ko-KR" altLang="en-US">
                <a:latin typeface="+mn-lt"/>
                <a:ea typeface="+mn-ea"/>
                <a:cs typeface="+mn-cs"/>
              </a:rPr>
              <a:t>각각 지역의 버튼을 클릭 시 해당 지역의 위도와 경도를 지정해줌</a:t>
            </a:r>
            <a:r>
              <a:rPr lang="en-US" altLang="ko-KR">
                <a:latin typeface="+mn-lt"/>
                <a:ea typeface="+mn-ea"/>
                <a:cs typeface="+mn-cs"/>
              </a:rPr>
              <a:t>.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8729215" y="1956644"/>
            <a:ext cx="3219879" cy="4208660"/>
          </a:xfrm>
          <a:prstGeom prst="rect">
            <a:avLst/>
          </a:prstGeom>
          <a:noFill/>
          <a:ln w="38100">
            <a:solidFill>
              <a:schemeClr val="tx1"/>
            </a:solidFill>
            <a:miter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97484" y="1893156"/>
            <a:ext cx="776193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-2 </a:t>
            </a:r>
            <a:r>
              <a:rPr lang="ko-KR" altLang="en-US" sz="2200">
                <a:latin typeface="+mn-lt"/>
                <a:ea typeface="+mn-ea"/>
                <a:cs typeface="+mn-cs"/>
              </a:rPr>
              <a:t>앱 개발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300" y="6165304"/>
            <a:ext cx="7741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· OpenWeatherMap</a:t>
            </a:r>
            <a:r>
              <a:rPr lang="ko-KR" altLang="en-US">
                <a:latin typeface="+mn-lt"/>
                <a:ea typeface="+mn-ea"/>
                <a:cs typeface="+mn-cs"/>
              </a:rPr>
              <a:t>에서 하루의 날씨를 </a:t>
            </a:r>
            <a:r>
              <a:rPr lang="en-US" altLang="ko-KR">
                <a:latin typeface="+mn-lt"/>
                <a:ea typeface="+mn-ea"/>
                <a:cs typeface="+mn-cs"/>
              </a:rPr>
              <a:t>3</a:t>
            </a:r>
            <a:r>
              <a:rPr lang="ko-KR" altLang="en-US">
                <a:latin typeface="+mn-lt"/>
                <a:ea typeface="+mn-ea"/>
                <a:cs typeface="+mn-cs"/>
              </a:rPr>
              <a:t>시간 간격으로 나오는 </a:t>
            </a:r>
            <a:r>
              <a:rPr lang="en-US" altLang="ko-KR">
                <a:latin typeface="+mn-lt"/>
                <a:ea typeface="+mn-ea"/>
                <a:cs typeface="+mn-cs"/>
              </a:rPr>
              <a:t>url</a:t>
            </a:r>
            <a:r>
              <a:rPr lang="ko-KR" altLang="en-US">
                <a:latin typeface="+mn-lt"/>
                <a:ea typeface="+mn-ea"/>
                <a:cs typeface="+mn-cs"/>
              </a:rPr>
              <a:t>을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97484" y="1971688"/>
            <a:ext cx="7761930" cy="40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 b="55060"/>
          <a:stretch>
            <a:fillRect/>
          </a:stretch>
        </p:blipFill>
        <p:spPr>
          <a:xfrm>
            <a:off x="8729215" y="1956644"/>
            <a:ext cx="3219879" cy="3668600"/>
          </a:xfrm>
          <a:prstGeom prst="rect">
            <a:avLst/>
          </a:prstGeom>
          <a:noFill/>
          <a:ln w="38100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-2 </a:t>
            </a:r>
            <a:r>
              <a:rPr lang="ko-KR" altLang="en-US" sz="2200">
                <a:latin typeface="+mn-lt"/>
                <a:ea typeface="+mn-ea"/>
                <a:cs typeface="+mn-cs"/>
              </a:rPr>
              <a:t>앱 개발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300" y="6165304"/>
            <a:ext cx="103227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· temppp ( ) </a:t>
            </a:r>
            <a:r>
              <a:rPr lang="ko-KR" altLang="en-US">
                <a:latin typeface="+mn-lt"/>
                <a:ea typeface="+mn-ea"/>
                <a:cs typeface="+mn-cs"/>
              </a:rPr>
              <a:t>함수를 만들어서 </a:t>
            </a:r>
            <a:r>
              <a:rPr lang="en-US" altLang="ko-KR">
                <a:latin typeface="+mn-lt"/>
                <a:ea typeface="+mn-ea"/>
                <a:cs typeface="+mn-cs"/>
              </a:rPr>
              <a:t>if ~ else </a:t>
            </a:r>
            <a:r>
              <a:rPr lang="ko-KR" altLang="en-US">
                <a:latin typeface="+mn-lt"/>
                <a:ea typeface="+mn-ea"/>
                <a:cs typeface="+mn-cs"/>
              </a:rPr>
              <a:t>문을 활용하여 각각의 온도에 맞는 옷을 넣어줄 조건문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92573" y="3938278"/>
            <a:ext cx="1692827" cy="32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92573" y="5252504"/>
            <a:ext cx="1692827" cy="32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73076" y="1971688"/>
            <a:ext cx="7786337" cy="403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 b="55060"/>
          <a:stretch>
            <a:fillRect/>
          </a:stretch>
        </p:blipFill>
        <p:spPr>
          <a:xfrm>
            <a:off x="8729215" y="1956644"/>
            <a:ext cx="3219879" cy="3668600"/>
          </a:xfrm>
          <a:prstGeom prst="rect">
            <a:avLst/>
          </a:prstGeom>
          <a:noFill/>
          <a:ln w="38100">
            <a:solidFill>
              <a:schemeClr val="tx1"/>
            </a:solidFill>
            <a:miter/>
          </a:ln>
        </p:spPr>
      </p:pic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-2 </a:t>
            </a:r>
            <a:r>
              <a:rPr lang="ko-KR" altLang="en-US" sz="2200">
                <a:latin typeface="+mn-lt"/>
                <a:ea typeface="+mn-ea"/>
                <a:cs typeface="+mn-cs"/>
              </a:rPr>
              <a:t>앱 개발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300" y="6165304"/>
            <a:ext cx="116086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· </a:t>
            </a:r>
            <a:r>
              <a:rPr lang="ko-KR" altLang="en-US">
                <a:latin typeface="+mn-lt"/>
                <a:ea typeface="+mn-ea"/>
                <a:cs typeface="+mn-cs"/>
              </a:rPr>
              <a:t>온도에 맞는 옷을 넣어주기 위해 </a:t>
            </a:r>
            <a:r>
              <a:rPr lang="en-US" altLang="ko-KR">
                <a:latin typeface="+mn-lt"/>
                <a:ea typeface="+mn-ea"/>
                <a:cs typeface="+mn-cs"/>
              </a:rPr>
              <a:t>- </a:t>
            </a:r>
            <a:r>
              <a:rPr lang="ko-KR" altLang="en-US">
                <a:latin typeface="+mn-lt"/>
                <a:ea typeface="+mn-ea"/>
                <a:cs typeface="+mn-cs"/>
              </a:rPr>
              <a:t>온도가 실수 값이기 때문에 이를 정수형으로 바꿔주어 </a:t>
            </a:r>
            <a:r>
              <a:rPr lang="en-US" altLang="ko-KR">
                <a:latin typeface="+mn-lt"/>
                <a:ea typeface="+mn-ea"/>
                <a:cs typeface="+mn-cs"/>
              </a:rPr>
              <a:t>temppp</a:t>
            </a:r>
            <a:r>
              <a:rPr lang="ko-KR" altLang="en-US">
                <a:latin typeface="+mn-lt"/>
                <a:ea typeface="+mn-ea"/>
                <a:cs typeface="+mn-cs"/>
              </a:rPr>
              <a:t>함수를 호출</a:t>
            </a:r>
            <a:r>
              <a:rPr lang="en-US" altLang="ko-KR">
                <a:latin typeface="+mn-lt"/>
                <a:ea typeface="+mn-ea"/>
                <a:cs typeface="+mn-cs"/>
              </a:rPr>
              <a:t>.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88456" y="2636912"/>
            <a:ext cx="3348372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4520" y="5049056"/>
            <a:ext cx="3528392" cy="396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1163129" y="2087724"/>
            <a:ext cx="74580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8786794" y="1654497"/>
            <a:ext cx="31623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 t="3640"/>
          <a:stretch>
            <a:fillRect/>
          </a:stretch>
        </p:blipFill>
        <p:spPr>
          <a:xfrm>
            <a:off x="1276388" y="3289300"/>
            <a:ext cx="8858250" cy="25240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12188" y="3107286"/>
            <a:ext cx="707952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2.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188" y="1914172"/>
            <a:ext cx="707952" cy="846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1.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80659" y="6003079"/>
            <a:ext cx="759898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>
                <a:latin typeface="+mn-lt"/>
                <a:ea typeface="+mn-ea"/>
                <a:cs typeface="+mn-cs"/>
              </a:rPr>
              <a:t>· K</a:t>
            </a:r>
            <a:r>
              <a:rPr lang="en-US" altLang="ko-KR" b="1">
                <a:latin typeface="+mn-lt"/>
                <a:ea typeface="+mn-ea"/>
                <a:cs typeface="+mn-cs"/>
              </a:rPr>
              <a:t>o</a:t>
            </a:r>
            <a:r>
              <a:rPr lang="en-US" altLang="ko-KR">
                <a:latin typeface="+mn-lt"/>
                <a:ea typeface="+mn-ea"/>
                <a:cs typeface="+mn-cs"/>
              </a:rPr>
              <a:t>NLP</a:t>
            </a:r>
            <a:r>
              <a:rPr lang="ko-KR" altLang="en-US">
                <a:latin typeface="+mn-lt"/>
                <a:ea typeface="+mn-ea"/>
                <a:cs typeface="+mn-cs"/>
              </a:rPr>
              <a:t>패키지는 </a:t>
            </a:r>
            <a:r>
              <a:rPr lang="en-US" altLang="ko-KR">
                <a:latin typeface="+mn-lt"/>
                <a:ea typeface="+mn-ea"/>
                <a:cs typeface="+mn-cs"/>
              </a:rPr>
              <a:t>r</a:t>
            </a:r>
            <a:r>
              <a:rPr lang="en-US" altLang="ko-KR" b="1">
                <a:latin typeface="+mn-lt"/>
                <a:ea typeface="+mn-ea"/>
                <a:cs typeface="+mn-cs"/>
              </a:rPr>
              <a:t>J</a:t>
            </a:r>
            <a:r>
              <a:rPr lang="en-US" altLang="ko-KR">
                <a:latin typeface="+mn-lt"/>
                <a:ea typeface="+mn-ea"/>
                <a:cs typeface="+mn-cs"/>
              </a:rPr>
              <a:t>ava</a:t>
            </a:r>
            <a:r>
              <a:rPr lang="ko-KR" altLang="en-US">
                <a:latin typeface="+mn-lt"/>
                <a:ea typeface="+mn-ea"/>
                <a:cs typeface="+mn-cs"/>
              </a:rPr>
              <a:t>와 </a:t>
            </a:r>
            <a:r>
              <a:rPr lang="en-US" altLang="ko-KR">
                <a:latin typeface="+mn-lt"/>
                <a:ea typeface="+mn-ea"/>
                <a:cs typeface="+mn-cs"/>
              </a:rPr>
              <a:t>memoise</a:t>
            </a:r>
            <a:r>
              <a:rPr lang="ko-KR" altLang="en-US">
                <a:latin typeface="+mn-lt"/>
                <a:ea typeface="+mn-ea"/>
                <a:cs typeface="+mn-cs"/>
              </a:rPr>
              <a:t>패키지가 설치되어 있어야 한다</a:t>
            </a:r>
            <a:r>
              <a:rPr lang="en-US" altLang="ko-KR">
                <a:latin typeface="+mn-lt"/>
                <a:ea typeface="+mn-ea"/>
                <a:cs typeface="+mn-cs"/>
              </a:rPr>
              <a:t>.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48403" y="3092766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66096"/>
            <a:ext cx="13086208" cy="1725812"/>
            <a:chOff x="-252536" y="2566096"/>
            <a:chExt cx="13086208" cy="1725812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566096"/>
              <a:ext cx="13086208" cy="172581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780928"/>
              <a:ext cx="4137764" cy="567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개발동기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429000"/>
              <a:ext cx="5898736" cy="823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개발동기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1-2.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코디캐스터란 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?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818355"/>
              <a:ext cx="1352609" cy="523220"/>
              <a:chOff x="4031680" y="5095091"/>
              <a:chExt cx="4532076" cy="63309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5099377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3355" y="5095091"/>
                <a:ext cx="4460068" cy="62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1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개발동기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1859882" y="2079950"/>
            <a:ext cx="88201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804035" y="5085184"/>
            <a:ext cx="8926830" cy="1456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한글 자연어 분석 패키지인 </a:t>
            </a:r>
            <a:r>
              <a:rPr lang="en-US" altLang="ko-KR" sz="2000">
                <a:latin typeface="+mn-lt"/>
                <a:ea typeface="+mn-ea"/>
                <a:cs typeface="+mn-cs"/>
              </a:rPr>
              <a:t>K</a:t>
            </a:r>
            <a:r>
              <a:rPr lang="en-US" altLang="ko-KR" sz="2000" b="1">
                <a:latin typeface="+mn-lt"/>
                <a:ea typeface="+mn-ea"/>
                <a:cs typeface="+mn-cs"/>
              </a:rPr>
              <a:t>o</a:t>
            </a:r>
            <a:r>
              <a:rPr lang="en-US" altLang="ko-KR" sz="2000">
                <a:latin typeface="+mn-lt"/>
                <a:ea typeface="+mn-ea"/>
                <a:cs typeface="+mn-cs"/>
              </a:rPr>
              <a:t>NLP(Korean Natural Language Processing)</a:t>
            </a:r>
            <a:r>
              <a:rPr lang="ko-KR" altLang="en-US" sz="2000">
                <a:latin typeface="+mn-lt"/>
                <a:ea typeface="+mn-ea"/>
                <a:cs typeface="+mn-cs"/>
              </a:rPr>
              <a:t>를</a:t>
            </a:r>
          </a:p>
          <a:p>
            <a:pPr algn="ctr">
              <a:lnSpc>
                <a:spcPct val="150000"/>
              </a:lnSpc>
            </a:pPr>
            <a:r>
              <a:rPr lang="ko-KR" altLang="en-US" sz="2000">
                <a:latin typeface="+mn-lt"/>
                <a:ea typeface="+mn-ea"/>
                <a:cs typeface="+mn-cs"/>
              </a:rPr>
              <a:t>이용하면 한글 데이터로 형태소를 분석할 수 있다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  <a:r>
              <a:rPr lang="ko-KR" altLang="en-US" sz="2000">
                <a:latin typeface="+mn-lt"/>
                <a:ea typeface="+mn-ea"/>
                <a:cs typeface="+mn-cs"/>
              </a:rPr>
              <a:t/>
            </a:r>
            <a:br>
              <a:rPr lang="ko-KR" altLang="en-US" sz="2000">
                <a:latin typeface="+mn-lt"/>
                <a:ea typeface="+mn-ea"/>
                <a:cs typeface="+mn-cs"/>
              </a:rPr>
            </a:br>
            <a:r>
              <a:rPr lang="en-US" altLang="ko-KR" sz="2000">
                <a:latin typeface="+mn-lt"/>
                <a:ea typeface="+mn-ea"/>
                <a:cs typeface="+mn-cs"/>
              </a:rPr>
              <a:t>· K</a:t>
            </a:r>
            <a:r>
              <a:rPr lang="en-US" altLang="ko-KR" sz="2000" b="1">
                <a:latin typeface="+mn-lt"/>
                <a:ea typeface="+mn-ea"/>
                <a:cs typeface="+mn-cs"/>
              </a:rPr>
              <a:t>o</a:t>
            </a:r>
            <a:r>
              <a:rPr lang="en-US" altLang="ko-KR" sz="2000">
                <a:latin typeface="+mn-lt"/>
                <a:ea typeface="+mn-ea"/>
                <a:cs typeface="+mn-cs"/>
              </a:rPr>
              <a:t>NLP</a:t>
            </a:r>
            <a:r>
              <a:rPr lang="ko-KR" altLang="en-US" sz="2000">
                <a:latin typeface="+mn-lt"/>
                <a:ea typeface="+mn-ea"/>
                <a:cs typeface="+mn-cs"/>
              </a:rPr>
              <a:t>는 자바가 설치 되어있어야 한다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 </a:t>
            </a:r>
            <a:r>
              <a:rPr lang="ko-KR" altLang="en-US" sz="2000">
                <a:latin typeface="+mn-lt"/>
                <a:ea typeface="+mn-ea"/>
                <a:cs typeface="+mn-cs"/>
              </a:rPr>
              <a:t>자바 설치후 환경변수 설정을 한다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  <a:r>
              <a:rPr lang="en-US" altLang="ko-KR" sz="2000" b="1">
                <a:latin typeface="+mn-lt"/>
                <a:ea typeface="+mn-ea"/>
                <a:cs typeface="+mn-cs"/>
              </a:rPr>
              <a:t>.</a:t>
            </a:r>
            <a:endParaRPr lang="ko-KR" altLang="en-US" sz="2000" b="1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6285" y="1914172"/>
            <a:ext cx="707730" cy="846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3.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1937545" y="2492896"/>
            <a:ext cx="86868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64084" y="2345059"/>
            <a:ext cx="713281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4.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27208" y="5655151"/>
            <a:ext cx="10114245" cy="391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>
                <a:latin typeface="+mj-lt"/>
              </a:rPr>
              <a:t>- </a:t>
            </a:r>
            <a:r>
              <a:rPr lang="ko-KR" altLang="en-US" sz="2000">
                <a:latin typeface="+mj-lt"/>
              </a:rPr>
              <a:t>세개의 패키지를 설치후 전처리 작업에 사용할 </a:t>
            </a:r>
            <a:r>
              <a:rPr lang="en-US" altLang="ko-KR" sz="2000">
                <a:latin typeface="+mj-lt"/>
              </a:rPr>
              <a:t>dplyr</a:t>
            </a:r>
            <a:r>
              <a:rPr lang="ko-KR" altLang="en-US" sz="2000">
                <a:latin typeface="+mj-lt"/>
              </a:rPr>
              <a:t>패키지를 로드한다</a:t>
            </a:r>
            <a:r>
              <a:rPr lang="en-US" altLang="ko-KR" sz="2000">
                <a:latin typeface="+mj-lt"/>
              </a:rPr>
              <a:t>.</a:t>
            </a:r>
            <a:endParaRPr lang="ko-KR" altLang="en-US" sz="2000"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1856086" y="2060848"/>
            <a:ext cx="45148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996468" y="5550257"/>
            <a:ext cx="33051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064084" y="1947831"/>
            <a:ext cx="713281" cy="8506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5.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99910" y="2178663"/>
            <a:ext cx="16783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패키지 로드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4084" y="5400358"/>
            <a:ext cx="713281" cy="846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6.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8666" y="5477302"/>
            <a:ext cx="7598982" cy="9977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KoNLP</a:t>
            </a:r>
            <a:r>
              <a:rPr lang="ko-KR" altLang="en-US" sz="2000">
                <a:latin typeface="+mn-lt"/>
                <a:ea typeface="+mn-ea"/>
                <a:cs typeface="+mn-cs"/>
              </a:rPr>
              <a:t>에서 지원하는 </a:t>
            </a:r>
            <a:r>
              <a:rPr lang="en-US" altLang="ko-KR" sz="2000">
                <a:latin typeface="+mn-lt"/>
                <a:ea typeface="+mn-ea"/>
                <a:cs typeface="+mn-cs"/>
              </a:rPr>
              <a:t>NIA</a:t>
            </a:r>
            <a:r>
              <a:rPr lang="ko-KR" altLang="en-US" sz="2000">
                <a:latin typeface="+mn-lt"/>
                <a:ea typeface="+mn-ea"/>
                <a:cs typeface="+mn-cs"/>
              </a:rPr>
              <a:t>사전은 </a:t>
            </a:r>
          </a:p>
          <a:p>
            <a:pPr algn="ctr"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      98</a:t>
            </a:r>
            <a:r>
              <a:rPr lang="ko-KR" altLang="en-US" sz="2000">
                <a:latin typeface="+mn-lt"/>
                <a:ea typeface="+mn-ea"/>
                <a:cs typeface="+mn-cs"/>
              </a:rPr>
              <a:t>만여 개의 단어로 구성되어 있다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48403" y="5229200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2032472" y="2028126"/>
            <a:ext cx="44196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980023" y="3969060"/>
            <a:ext cx="4467225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1064084" y="1880828"/>
            <a:ext cx="713281" cy="850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7.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01024" y="1870487"/>
            <a:ext cx="5015716" cy="1461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May.csv </a:t>
            </a:r>
            <a:r>
              <a:rPr lang="ko-KR" altLang="en-US" sz="2000">
                <a:latin typeface="+mn-lt"/>
                <a:ea typeface="+mn-ea"/>
                <a:cs typeface="+mn-cs"/>
              </a:rPr>
              <a:t>파일을 프로젝트 폴더에 넣는다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데이터는 </a:t>
            </a:r>
            <a:r>
              <a:rPr lang="en-US" altLang="ko-KR" sz="2000">
                <a:latin typeface="+mn-lt"/>
                <a:ea typeface="+mn-ea"/>
                <a:cs typeface="+mn-cs"/>
              </a:rPr>
              <a:t>2017</a:t>
            </a:r>
            <a:r>
              <a:rPr lang="ko-KR" altLang="en-US" sz="2000">
                <a:latin typeface="+mn-lt"/>
                <a:ea typeface="+mn-ea"/>
                <a:cs typeface="+mn-cs"/>
              </a:rPr>
              <a:t>년 </a:t>
            </a:r>
            <a:r>
              <a:rPr lang="en-US" altLang="ko-KR" sz="2000">
                <a:latin typeface="+mn-lt"/>
                <a:ea typeface="+mn-ea"/>
                <a:cs typeface="+mn-cs"/>
              </a:rPr>
              <a:t>5</a:t>
            </a:r>
            <a:r>
              <a:rPr lang="ko-KR" altLang="en-US" sz="2000">
                <a:latin typeface="+mn-lt"/>
                <a:ea typeface="+mn-ea"/>
                <a:cs typeface="+mn-cs"/>
              </a:rPr>
              <a:t>월 한달 동안의 온도를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  1</a:t>
            </a:r>
            <a:r>
              <a:rPr lang="ko-KR" altLang="en-US" sz="2000">
                <a:latin typeface="+mn-lt"/>
                <a:ea typeface="+mn-ea"/>
                <a:cs typeface="+mn-cs"/>
              </a:rPr>
              <a:t>분 단위로 저장되어 있다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12732" y="3669409"/>
            <a:ext cx="4784933" cy="3291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날씨에서 명사추출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추출한 명사 </a:t>
            </a:r>
            <a:r>
              <a:rPr lang="en-US" altLang="ko-KR" sz="2000">
                <a:latin typeface="+mn-lt"/>
                <a:ea typeface="+mn-ea"/>
                <a:cs typeface="+mn-cs"/>
              </a:rPr>
              <a:t>list</a:t>
            </a:r>
            <a:r>
              <a:rPr lang="ko-KR" altLang="en-US" sz="2000">
                <a:latin typeface="+mn-lt"/>
                <a:ea typeface="+mn-ea"/>
                <a:cs typeface="+mn-cs"/>
              </a:rPr>
              <a:t>를 문자열 벡터로 변환</a:t>
            </a:r>
            <a:r>
              <a:rPr lang="en-US" altLang="ko-KR" sz="2000">
                <a:latin typeface="+mn-lt"/>
                <a:ea typeface="+mn-ea"/>
                <a:cs typeface="+mn-cs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+mn-lt"/>
                <a:ea typeface="+mn-ea"/>
                <a:cs typeface="+mn-cs"/>
              </a:rPr>
              <a:t>  단어별 빈도표 생성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 프레임으로 변환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변수명 수정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두 글자 이상 단어 추출</a:t>
            </a:r>
          </a:p>
          <a:p>
            <a:pPr>
              <a:lnSpc>
                <a:spcPct val="150000"/>
              </a:lnSpc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4084" y="3968462"/>
            <a:ext cx="713281" cy="8492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8.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48403" y="3435669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2428516" y="1889212"/>
            <a:ext cx="131445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64084" y="1880828"/>
            <a:ext cx="713281" cy="850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9.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04919" y="2616951"/>
            <a:ext cx="5845046" cy="252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May.csv </a:t>
            </a:r>
            <a:r>
              <a:rPr lang="ko-KR" altLang="en-US" sz="2000">
                <a:latin typeface="+mn-lt"/>
                <a:ea typeface="+mn-ea"/>
                <a:cs typeface="+mn-cs"/>
              </a:rPr>
              <a:t>파일에서 한달 동안의 온도 중 왼쪽에는</a:t>
            </a:r>
          </a:p>
          <a:p>
            <a:pPr>
              <a:lnSpc>
                <a:spcPct val="200000"/>
              </a:lnSpc>
            </a:pPr>
            <a:r>
              <a:rPr lang="ko-KR" altLang="en-US" sz="2000">
                <a:latin typeface="+mn-lt"/>
                <a:ea typeface="+mn-ea"/>
                <a:cs typeface="+mn-cs"/>
              </a:rPr>
              <a:t>  빈도수가 높은 온도를 오름차순으로 정렬하였고</a:t>
            </a:r>
            <a:r>
              <a:rPr lang="en-US" altLang="ko-KR" sz="2000">
                <a:latin typeface="+mn-lt"/>
                <a:ea typeface="+mn-ea"/>
                <a:cs typeface="+mn-cs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>
                <a:latin typeface="+mn-lt"/>
                <a:ea typeface="+mn-ea"/>
                <a:cs typeface="+mn-cs"/>
              </a:rPr>
              <a:t>  오른쪽에는 해당 온도의 빈도수를 나타내었다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빈도수가 높은 순으로 </a:t>
            </a:r>
            <a:r>
              <a:rPr lang="en-US" altLang="ko-KR" sz="2000">
                <a:latin typeface="+mn-lt"/>
                <a:ea typeface="+mn-ea"/>
                <a:cs typeface="+mn-cs"/>
              </a:rPr>
              <a:t>20</a:t>
            </a:r>
            <a:r>
              <a:rPr lang="ko-KR" altLang="en-US" sz="2000">
                <a:latin typeface="+mn-lt"/>
                <a:ea typeface="+mn-ea"/>
                <a:cs typeface="+mn-cs"/>
              </a:rPr>
              <a:t>개만 추출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35</a:t>
            </a:fld>
            <a:endParaRPr lang="en-US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2833180" y="2562095"/>
            <a:ext cx="7234277" cy="2117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1515840" y="2589604"/>
            <a:ext cx="1071150" cy="8470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10.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75723" y="5375610"/>
            <a:ext cx="9791517" cy="54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워드 클라우드</a:t>
            </a:r>
            <a:r>
              <a:rPr lang="en-US" altLang="ko-KR" sz="2000">
                <a:latin typeface="+mn-lt"/>
                <a:ea typeface="+mn-ea"/>
                <a:cs typeface="+mn-cs"/>
              </a:rPr>
              <a:t>(word clound)</a:t>
            </a:r>
            <a:r>
              <a:rPr lang="ko-KR" altLang="en-US" sz="2000">
                <a:latin typeface="+mn-lt"/>
                <a:ea typeface="+mn-ea"/>
                <a:cs typeface="+mn-cs"/>
              </a:rPr>
              <a:t>는 단어를 빈도를 구름 모양으로 표현한 그래프이다</a:t>
            </a:r>
            <a:r>
              <a:rPr lang="en-US" altLang="ko-KR" sz="2000">
                <a:latin typeface="+mn-lt"/>
                <a:ea typeface="+mn-ea"/>
                <a:cs typeface="+mn-cs"/>
              </a:rPr>
              <a:t>.</a:t>
            </a:r>
            <a:endParaRPr lang="ko-KR" altLang="en-US" sz="20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2428516" y="2666975"/>
            <a:ext cx="44481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1064084" y="2558963"/>
            <a:ext cx="1075231" cy="8490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11.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13023" y="1880828"/>
            <a:ext cx="4370316" cy="466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Dark2 </a:t>
            </a:r>
            <a:r>
              <a:rPr lang="ko-KR" altLang="en-US" sz="2000">
                <a:latin typeface="+mn-lt"/>
                <a:ea typeface="+mn-ea"/>
                <a:cs typeface="+mn-cs"/>
              </a:rPr>
              <a:t>색상 목록에서 </a:t>
            </a:r>
            <a:r>
              <a:rPr lang="en-US" altLang="ko-KR" sz="2000">
                <a:latin typeface="+mn-lt"/>
                <a:ea typeface="+mn-ea"/>
                <a:cs typeface="+mn-cs"/>
              </a:rPr>
              <a:t>8</a:t>
            </a:r>
            <a:r>
              <a:rPr lang="ko-KR" altLang="en-US" sz="2000">
                <a:latin typeface="+mn-lt"/>
                <a:ea typeface="+mn-ea"/>
                <a:cs typeface="+mn-cs"/>
              </a:rPr>
              <a:t>개 색상 추출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단어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빈도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최소 단어 빈도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표현 단어 수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고빈도 단어 중앙 배치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회전 단어 비율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단어 크기 범위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+mn-lt"/>
                <a:ea typeface="+mn-ea"/>
                <a:cs typeface="+mn-cs"/>
              </a:rPr>
              <a:t>· </a:t>
            </a:r>
            <a:r>
              <a:rPr lang="ko-KR" altLang="en-US" sz="2000">
                <a:latin typeface="+mn-lt"/>
                <a:ea typeface="+mn-ea"/>
                <a:cs typeface="+mn-cs"/>
              </a:rPr>
              <a:t>색깔 목록</a:t>
            </a:r>
          </a:p>
          <a:p>
            <a:pPr>
              <a:lnSpc>
                <a:spcPct val="150000"/>
              </a:lnSpc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2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</a:t>
            </a:r>
            <a:r>
              <a:rPr lang="ko-KR" altLang="en-US" sz="2200">
                <a:latin typeface="+mn-lt"/>
                <a:ea typeface="+mn-ea"/>
                <a:cs typeface="+mn-cs"/>
              </a:rPr>
              <a:t>빅데이터 분석 내용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545190" y="2215855"/>
            <a:ext cx="3471508" cy="40479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968576" y="2215855"/>
            <a:ext cx="1075739" cy="849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5000" b="1">
                <a:latin typeface="+mn-lt"/>
                <a:ea typeface="+mn-ea"/>
                <a:cs typeface="+mn-cs"/>
              </a:rPr>
              <a:t>12.</a:t>
            </a:r>
            <a:endParaRPr lang="ko-KR" altLang="en-US" sz="5000" b="1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 </a:t>
            </a:r>
            <a:r>
              <a:rPr lang="ko-KR" altLang="en-US" sz="2200">
                <a:latin typeface="+mn-lt"/>
                <a:ea typeface="+mn-ea"/>
                <a:cs typeface="+mn-cs"/>
              </a:rPr>
              <a:t>차주 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5400000">
            <a:off x="1439274" y="4107661"/>
            <a:ext cx="492922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8316" y="2060848"/>
            <a:ext cx="6264696" cy="1461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5</a:t>
            </a:r>
            <a:r>
              <a:rPr lang="ko-KR" altLang="en-US">
                <a:latin typeface="+mn-lt"/>
                <a:ea typeface="+mn-ea"/>
                <a:cs typeface="+mn-cs"/>
              </a:rPr>
              <a:t>월 셋 째주 개발 예상 내용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>
                <a:latin typeface="+mn-lt"/>
                <a:ea typeface="+mn-ea"/>
                <a:cs typeface="+mn-cs"/>
              </a:rPr>
              <a:t> : </a:t>
            </a:r>
          </a:p>
          <a:p>
            <a:pPr lvl="0"/>
            <a:endParaRPr lang="en-US" altLang="ko-KR">
              <a:latin typeface="+mn-lt"/>
              <a:ea typeface="+mn-ea"/>
              <a:cs typeface="+mn-cs"/>
            </a:endParaRPr>
          </a:p>
          <a:p>
            <a:pPr lvl="0"/>
            <a:r>
              <a:rPr lang="ko-KR" altLang="en-US">
                <a:latin typeface="+mn-lt"/>
                <a:ea typeface="+mn-ea"/>
                <a:cs typeface="+mn-cs"/>
              </a:rPr>
              <a:t>안드로이드 코드</a:t>
            </a:r>
            <a:r>
              <a:rPr lang="en-US" altLang="ko-KR">
                <a:latin typeface="+mn-lt"/>
                <a:ea typeface="+mn-ea"/>
                <a:cs typeface="+mn-cs"/>
              </a:rPr>
              <a:t>,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0704" y="2060848"/>
            <a:ext cx="8100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b="1" dirty="0">
                <a:latin typeface="+mn-lt"/>
                <a:ea typeface="+mn-ea"/>
                <a:cs typeface="+mn-cs"/>
              </a:rPr>
              <a:t>소프트웨어 </a:t>
            </a:r>
            <a:r>
              <a:rPr lang="en-US" altLang="ko-KR" b="1" dirty="0">
                <a:latin typeface="+mn-lt"/>
                <a:ea typeface="+mn-ea"/>
                <a:cs typeface="+mn-cs"/>
              </a:rPr>
              <a:t>( </a:t>
            </a:r>
            <a:r>
              <a:rPr lang="ko-KR" altLang="en-US" b="1" dirty="0">
                <a:latin typeface="+mn-lt"/>
                <a:ea typeface="+mn-ea"/>
                <a:cs typeface="+mn-cs"/>
              </a:rPr>
              <a:t>어플리케이션 개발 </a:t>
            </a:r>
            <a:r>
              <a:rPr lang="en-US" altLang="ko-KR" b="1" dirty="0">
                <a:latin typeface="+mn-lt"/>
                <a:ea typeface="+mn-ea"/>
                <a:cs typeface="+mn-cs"/>
              </a:rPr>
              <a:t>)</a:t>
            </a:r>
          </a:p>
          <a:p>
            <a:pPr lvl="0"/>
            <a:endParaRPr lang="en-US" altLang="ko-KR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 smtClean="0">
                <a:latin typeface="+mn-lt"/>
                <a:ea typeface="+mn-ea"/>
                <a:cs typeface="+mn-cs"/>
              </a:rPr>
              <a:t>-&gt; 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현재는 광주</a:t>
            </a:r>
            <a:r>
              <a:rPr lang="en-US" altLang="ko-KR" dirty="0" smtClean="0">
                <a:latin typeface="+mn-lt"/>
                <a:ea typeface="+mn-ea"/>
                <a:cs typeface="+mn-cs"/>
              </a:rPr>
              <a:t>, 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서울만 넣은 각 월의 분 단위 온도 </a:t>
            </a:r>
            <a:r>
              <a:rPr lang="ko-KR" altLang="en-US" dirty="0" err="1" smtClean="0">
                <a:latin typeface="+mn-lt"/>
                <a:ea typeface="+mn-ea"/>
                <a:cs typeface="+mn-cs"/>
              </a:rPr>
              <a:t>빅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 데이터 분석 자료를</a:t>
            </a:r>
            <a:endParaRPr lang="en-US" altLang="ko-KR" dirty="0" smtClean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dirty="0" smtClean="0"/>
              <a:t>    </a:t>
            </a:r>
            <a:r>
              <a:rPr lang="ko-KR" altLang="en-US" dirty="0" smtClean="0"/>
              <a:t>전 지역 모두 넣기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38</a:t>
            </a:fld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6314793" y="1363978"/>
            <a:ext cx="2408802" cy="18656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3-4. </a:t>
            </a:r>
            <a:r>
              <a:rPr lang="ko-KR" altLang="en-US" sz="2200">
                <a:latin typeface="+mn-lt"/>
                <a:ea typeface="+mn-ea"/>
                <a:cs typeface="+mn-cs"/>
              </a:rPr>
              <a:t>개발 환경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994532" y="1928802"/>
            <a:ext cx="1002540" cy="1035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496" y="2500306"/>
            <a:ext cx="3816423" cy="574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Android Studio 3.1</a:t>
            </a:r>
          </a:p>
          <a:p>
            <a:pPr marL="342900" indent="-342900" algn="ctr">
              <a:buChar char="-"/>
            </a:pPr>
            <a:r>
              <a:rPr lang="ko-KR" altLang="en-US" sz="1600">
                <a:latin typeface="+mn-lt"/>
                <a:ea typeface="+mn-ea"/>
                <a:cs typeface="+mn-cs"/>
              </a:rPr>
              <a:t>앱 개발</a:t>
            </a:r>
            <a:endParaRPr lang="en-US" altLang="ko-KR" sz="1600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1141" y="2500306"/>
            <a:ext cx="3965329" cy="574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R Strudio</a:t>
            </a:r>
          </a:p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- </a:t>
            </a:r>
            <a:r>
              <a:rPr lang="ko-KR" altLang="en-US" sz="1600">
                <a:latin typeface="+mn-lt"/>
                <a:ea typeface="+mn-ea"/>
                <a:cs typeface="+mn-cs"/>
              </a:rPr>
              <a:t>날씨의 통계를 내고 날씨를 분석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6566696" y="4357694"/>
            <a:ext cx="1425719" cy="10001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1569" y="4929198"/>
            <a:ext cx="4284476" cy="1307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OpenWeatherMap</a:t>
            </a:r>
          </a:p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- </a:t>
            </a:r>
            <a:r>
              <a:rPr lang="ko-KR" altLang="en-US" sz="1600">
                <a:latin typeface="+mn-lt"/>
                <a:ea typeface="+mn-ea"/>
                <a:cs typeface="+mn-cs"/>
              </a:rPr>
              <a:t>날씨 빅데이터 수집</a:t>
            </a:r>
          </a:p>
          <a:p>
            <a:pPr algn="ctr"/>
            <a:endParaRPr lang="en-US" altLang="ko-KR" sz="1600">
              <a:latin typeface="+mn-lt"/>
              <a:ea typeface="+mn-ea"/>
              <a:cs typeface="+mn-cs"/>
            </a:endParaRPr>
          </a:p>
          <a:p>
            <a:pPr algn="ctr"/>
            <a:r>
              <a:rPr lang="en-US" altLang="ko-KR" sz="1600">
                <a:latin typeface="+mn-lt"/>
                <a:ea typeface="+mn-ea"/>
                <a:cs typeface="+mn-cs"/>
                <a:hlinkClick r:id="rId5"/>
              </a:rPr>
              <a:t>http://openweathermap.org/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algn="ctr"/>
            <a:endParaRPr lang="en-US" altLang="ko-KR" sz="160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507" y="1928802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>
                <a:latin typeface="+mn-lt"/>
                <a:ea typeface="+mn-ea"/>
                <a:cs typeface="+mn-cs"/>
              </a:rPr>
              <a:t>소프트웨어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136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>
                <a:latin typeface="+mn-lt"/>
                <a:ea typeface="+mn-ea"/>
                <a:cs typeface="+mn-cs"/>
              </a:rPr>
              <a:t>API</a:t>
            </a:r>
            <a:endParaRPr lang="ko-KR" altLang="en-US" sz="2600" b="1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1659" y="1928802"/>
            <a:ext cx="26642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>
                <a:latin typeface="+mn-lt"/>
                <a:ea typeface="+mn-ea"/>
                <a:cs typeface="+mn-cs"/>
              </a:rPr>
              <a:t>통계</a:t>
            </a:r>
            <a:r>
              <a:rPr lang="en-US" altLang="ko-KR" sz="2600" b="1">
                <a:latin typeface="+mn-lt"/>
                <a:ea typeface="+mn-ea"/>
                <a:cs typeface="+mn-cs"/>
              </a:rPr>
              <a:t> </a:t>
            </a:r>
            <a:r>
              <a:rPr lang="ko-KR" altLang="en-US" sz="2600" b="1">
                <a:latin typeface="+mn-lt"/>
                <a:ea typeface="+mn-ea"/>
                <a:cs typeface="+mn-cs"/>
              </a:rPr>
              <a:t>및 분석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3" name="Picture 5" descr="C:\Users\전자정보2\Desktop\untitled.png"/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931556" y="4429132"/>
            <a:ext cx="1071570" cy="107157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245446" y="4929198"/>
            <a:ext cx="3816423" cy="574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</a:rPr>
              <a:t>Github</a:t>
            </a:r>
          </a:p>
          <a:p>
            <a:pPr marL="342900" indent="-342900" algn="ctr">
              <a:buChar char="-"/>
            </a:pPr>
            <a:r>
              <a:rPr lang="ko-KR" altLang="en-US" sz="1600">
                <a:latin typeface="+mn-lt"/>
                <a:ea typeface="+mn-ea"/>
                <a:cs typeface="+mn-cs"/>
              </a:rPr>
              <a:t>개발 과정 공유</a:t>
            </a:r>
            <a:endParaRPr lang="en-US" altLang="ko-KR" sz="160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65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>
                <a:latin typeface="+mn-lt"/>
                <a:ea typeface="+mn-ea"/>
                <a:cs typeface="+mn-cs"/>
              </a:rPr>
              <a:t>Github</a:t>
            </a:r>
            <a:endParaRPr lang="ko-KR" altLang="en-US" sz="2600" b="1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8978" y="5643578"/>
            <a:ext cx="381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  <a:hlinkClick r:id="rId7"/>
              </a:rPr>
              <a:t>https://github.com</a:t>
            </a:r>
            <a:endParaRPr lang="en-US" altLang="ko-KR" sz="1600"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5446" y="3143248"/>
            <a:ext cx="3816423" cy="56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  <a:hlinkClick r:id="rId8"/>
              </a:rPr>
              <a:t>https://developer.android.com/studio/index.html</a:t>
            </a:r>
            <a:endParaRPr lang="en-US" altLang="ko-KR" sz="1600">
              <a:latin typeface="+mn-lt"/>
              <a:ea typeface="+mn-ea"/>
              <a:cs typeface="+mn-cs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94466" y="3857628"/>
            <a:ext cx="1128720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3802839" y="4107661"/>
            <a:ext cx="492922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38330" y="3143248"/>
            <a:ext cx="3816423" cy="56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+mn-lt"/>
                <a:ea typeface="+mn-ea"/>
                <a:cs typeface="+mn-cs"/>
                <a:hlinkClick r:id="rId9"/>
              </a:rPr>
              <a:t>https://www.rstudio.com/products/rstudio/download</a:t>
            </a:r>
            <a:endParaRPr lang="en-US" altLang="ko-KR" sz="160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12292" y="713385"/>
            <a:ext cx="6936164" cy="923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개발동기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1-1. </a:t>
            </a:r>
            <a:r>
              <a:rPr lang="ko-KR" altLang="en-US" sz="2200">
                <a:latin typeface="+mn-lt"/>
                <a:ea typeface="+mn-ea"/>
                <a:cs typeface="+mn-cs"/>
              </a:rPr>
              <a:t>개발동기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055417" y="3573016"/>
            <a:ext cx="4493779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5716" y="1556792"/>
            <a:ext cx="9499601" cy="2228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환절기에 높은 일교차로 인한 옷 선택의 불편함을 해소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빅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데이터와 어플리케이션을 접목시킬 수 있으며 실생활에 쓸 수 있는 주제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선정</a:t>
            </a:r>
            <a:endParaRPr lang="en-US" altLang="ko-KR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/>
              <a:t>온도 </a:t>
            </a:r>
            <a:r>
              <a:rPr lang="ko-KR" altLang="en-US" sz="1900" dirty="0" err="1" smtClean="0"/>
              <a:t>빅</a:t>
            </a:r>
            <a:r>
              <a:rPr lang="ko-KR" altLang="en-US" sz="1900" dirty="0" smtClean="0"/>
              <a:t> 데이터를 통하여 각 지역의 작년 월간 분 단위의 온도를 분석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최다 빈도의 온도를 소개해주는 기능 포함</a:t>
            </a:r>
            <a:r>
              <a:rPr lang="en-US" altLang="ko-KR" sz="1900" dirty="0" smtClean="0"/>
              <a:t>.</a:t>
            </a:r>
            <a:endParaRPr lang="ko-KR" altLang="en-US" sz="1900" dirty="0" smtClean="0"/>
          </a:p>
          <a:p>
            <a:pPr algn="ctr">
              <a:lnSpc>
                <a:spcPct val="150000"/>
              </a:lnSpc>
            </a:pP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3-5. </a:t>
            </a:r>
            <a:r>
              <a:rPr lang="ko-KR" altLang="en-US" sz="2200">
                <a:latin typeface="+mn-lt"/>
                <a:ea typeface="+mn-ea"/>
                <a:cs typeface="+mn-cs"/>
              </a:rPr>
              <a:t>협업 방식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6528" y="5877272"/>
            <a:ext cx="7452828" cy="388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+mn-lt"/>
                <a:ea typeface="+mn-ea"/>
                <a:cs typeface="+mn-cs"/>
                <a:hlinkClick r:id="rId2"/>
              </a:rPr>
              <a:t>https://github.com/Jungdayoung/capstone-design_5riginal</a:t>
            </a:r>
            <a:endParaRPr lang="en-US" altLang="ko-KR" sz="200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1154" y="2240868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>
                <a:latin typeface="+mn-lt"/>
                <a:ea typeface="+mn-ea"/>
                <a:cs typeface="+mn-cs"/>
              </a:rPr>
              <a:t>Github</a:t>
            </a:r>
            <a:endParaRPr lang="ko-KR" altLang="en-US" sz="2600" b="1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5000" y="2960948"/>
            <a:ext cx="5472608" cy="1609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har char="-"/>
            </a:pPr>
            <a:r>
              <a:rPr lang="ko-KR" altLang="en-US" sz="2000">
                <a:latin typeface="+mn-lt"/>
                <a:ea typeface="+mn-ea"/>
                <a:cs typeface="+mn-cs"/>
              </a:rPr>
              <a:t>조원 모두 </a:t>
            </a:r>
            <a:r>
              <a:rPr lang="en-US" altLang="ko-KR" sz="2000">
                <a:latin typeface="+mn-lt"/>
                <a:ea typeface="+mn-ea"/>
                <a:cs typeface="+mn-cs"/>
              </a:rPr>
              <a:t>GITHUB </a:t>
            </a:r>
            <a:r>
              <a:rPr lang="ko-KR" altLang="en-US" sz="2000">
                <a:latin typeface="+mn-lt"/>
                <a:ea typeface="+mn-ea"/>
                <a:cs typeface="+mn-cs"/>
              </a:rPr>
              <a:t>가입</a:t>
            </a:r>
          </a:p>
          <a:p>
            <a:pPr>
              <a:buChar char="-"/>
            </a:pPr>
            <a:endParaRPr lang="en-US" altLang="ko-KR" sz="2000">
              <a:latin typeface="+mn-lt"/>
              <a:ea typeface="+mn-ea"/>
              <a:cs typeface="+mn-cs"/>
            </a:endParaRPr>
          </a:p>
          <a:p>
            <a:pPr>
              <a:buChar char="-"/>
            </a:pPr>
            <a:r>
              <a:rPr lang="ko-KR" altLang="en-US" sz="2000">
                <a:latin typeface="+mn-lt"/>
                <a:ea typeface="+mn-ea"/>
                <a:cs typeface="+mn-cs"/>
              </a:rPr>
              <a:t>소스 코드 공유 및 현재 진행상황 공유</a:t>
            </a:r>
          </a:p>
          <a:p>
            <a:pPr>
              <a:buChar char="-"/>
            </a:pPr>
            <a:endParaRPr lang="en-US" altLang="ko-KR" sz="2000">
              <a:latin typeface="+mn-lt"/>
              <a:ea typeface="+mn-ea"/>
              <a:cs typeface="+mn-cs"/>
            </a:endParaRPr>
          </a:p>
          <a:p>
            <a:pPr>
              <a:buChar char="-"/>
            </a:pPr>
            <a:r>
              <a:rPr lang="ko-KR" altLang="en-US" sz="2000">
                <a:latin typeface="+mn-lt"/>
                <a:ea typeface="+mn-ea"/>
                <a:cs typeface="+mn-cs"/>
              </a:rPr>
              <a:t>매 주 </a:t>
            </a:r>
            <a:r>
              <a:rPr lang="en-US" altLang="ko-KR" sz="2000">
                <a:latin typeface="+mn-lt"/>
                <a:ea typeface="+mn-ea"/>
                <a:cs typeface="+mn-cs"/>
              </a:rPr>
              <a:t>ppt, </a:t>
            </a:r>
            <a:r>
              <a:rPr lang="ko-KR" altLang="en-US" sz="2000">
                <a:latin typeface="+mn-lt"/>
                <a:ea typeface="+mn-ea"/>
                <a:cs typeface="+mn-cs"/>
              </a:rPr>
              <a:t>제안서</a:t>
            </a:r>
            <a:r>
              <a:rPr lang="en-US" altLang="ko-KR" sz="2000">
                <a:latin typeface="+mn-lt"/>
                <a:ea typeface="+mn-ea"/>
                <a:cs typeface="+mn-cs"/>
              </a:rPr>
              <a:t>, </a:t>
            </a:r>
            <a:r>
              <a:rPr lang="ko-KR" altLang="en-US" sz="2000">
                <a:latin typeface="+mn-lt"/>
                <a:ea typeface="+mn-ea"/>
                <a:cs typeface="+mn-cs"/>
              </a:rPr>
              <a:t>소스코드 공유</a:t>
            </a:r>
            <a:endParaRPr lang="en-US" altLang="ko-KR" sz="200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 l="15360" t="11550" r="16720" b="19790"/>
          <a:stretch>
            <a:fillRect/>
          </a:stretch>
        </p:blipFill>
        <p:spPr>
          <a:xfrm>
            <a:off x="455675" y="2024844"/>
            <a:ext cx="5752649" cy="32710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40</a:t>
            </a:fld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3-6</a:t>
            </a:r>
            <a:r>
              <a:rPr lang="ko-KR" altLang="en-US" sz="2200">
                <a:latin typeface="+mn-lt"/>
                <a:ea typeface="+mn-ea"/>
                <a:cs typeface="+mn-cs"/>
              </a:rPr>
              <a:t>. 공모전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031" name="그림 1030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539552" y="2016223"/>
            <a:ext cx="3096344" cy="3969060"/>
          </a:xfrm>
          <a:prstGeom prst="rect">
            <a:avLst/>
          </a:prstGeom>
        </p:spPr>
      </p:pic>
      <p:sp>
        <p:nvSpPr>
          <p:cNvPr id="1032" name="직사각형 1031"/>
          <p:cNvSpPr txBox="1"/>
          <p:nvPr/>
        </p:nvSpPr>
        <p:spPr>
          <a:xfrm>
            <a:off x="3851920" y="2132856"/>
            <a:ext cx="7308812" cy="36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41</a:t>
            </a:fld>
            <a:endParaRPr lang="en-US" altLang="en-US"/>
          </a:p>
        </p:txBody>
      </p:sp>
      <p:pic>
        <p:nvPicPr>
          <p:cNvPr id="1034" name="그림 1033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4319972" y="1808820"/>
            <a:ext cx="7200800" cy="437521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3-7. </a:t>
            </a:r>
            <a:r>
              <a:rPr lang="ko-KR" altLang="en-US" sz="2200">
                <a:latin typeface="+mn-lt"/>
                <a:ea typeface="+mn-ea"/>
                <a:cs typeface="+mn-cs"/>
              </a:rPr>
              <a:t>팀원 소개 및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336" y="1922194"/>
            <a:ext cx="3564396" cy="590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2013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4803</a:t>
            </a: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정다영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16303" y="2005559"/>
            <a:ext cx="3564396" cy="592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김정인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336" y="4221088"/>
            <a:ext cx="3564396" cy="587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312 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정소영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6303" y="4309815"/>
            <a:ext cx="3564396" cy="59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335 </a:t>
            </a:r>
            <a:r>
              <a:rPr lang="ko-KR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나지현</a:t>
            </a:r>
          </a:p>
        </p:txBody>
      </p:sp>
      <p:pic>
        <p:nvPicPr>
          <p:cNvPr id="1026" name="Picture 2" descr="C:\Users\전자정보2\Desktop\KakaoTalk_20180321_182844736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73075" y="2693566"/>
            <a:ext cx="1440001" cy="1440000"/>
          </a:xfrm>
          <a:prstGeom prst="rect">
            <a:avLst/>
          </a:prstGeom>
          <a:noFill/>
        </p:spPr>
      </p:pic>
      <p:pic>
        <p:nvPicPr>
          <p:cNvPr id="1027" name="Picture 3" descr="C:\Users\전자정보2\Desktop\KakaoTalk_20180321_182951699.jp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6640984" y="2641135"/>
            <a:ext cx="1440000" cy="1440000"/>
          </a:xfrm>
          <a:prstGeom prst="rect">
            <a:avLst/>
          </a:prstGeom>
          <a:noFill/>
        </p:spPr>
      </p:pic>
      <p:pic>
        <p:nvPicPr>
          <p:cNvPr id="1028" name="Picture 4" descr="C:\Users\전자정보2\Desktop\KakaoTalk_20180321_182952165.jp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520384" y="4960219"/>
            <a:ext cx="1440000" cy="1440000"/>
          </a:xfrm>
          <a:prstGeom prst="rect">
            <a:avLst/>
          </a:prstGeom>
          <a:noFill/>
        </p:spPr>
      </p:pic>
      <p:pic>
        <p:nvPicPr>
          <p:cNvPr id="1029" name="Picture 5" descr="C:\Users\전자정보2\Desktop\KakaoTalk_20180321_183019459.jp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6653437" y="5049340"/>
            <a:ext cx="1440000" cy="144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95463" y="2998067"/>
            <a:ext cx="4068453" cy="8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3D </a:t>
            </a:r>
            <a:r>
              <a:rPr lang="ko-KR" altLang="en-US" sz="1600">
                <a:latin typeface="+mn-lt"/>
                <a:ea typeface="+mn-ea"/>
                <a:cs typeface="+mn-cs"/>
              </a:rPr>
              <a:t>프린터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6"/>
              </a:rPr>
              <a:t>jdy940828@hanmail.net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인스타그램 </a:t>
            </a:r>
            <a:r>
              <a:rPr lang="en-US" altLang="ko-KR" sz="1600">
                <a:latin typeface="+mn-lt"/>
                <a:ea typeface="+mn-ea"/>
                <a:cs typeface="+mn-cs"/>
              </a:rPr>
              <a:t>gody0_0v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05180" y="2890393"/>
            <a:ext cx="3800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날씨 빅데이터 연동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7"/>
              </a:rPr>
              <a:t>rla8689@naver.com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01093218689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463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앱 개발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8"/>
              </a:rPr>
              <a:t>jssy123@naver.com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01096039817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5180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아두이노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ngh6681@naver.com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01091276681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93478"/>
            <a:ext cx="13086208" cy="1725812"/>
            <a:chOff x="-252536" y="2479803"/>
            <a:chExt cx="13086208" cy="1898393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479803"/>
              <a:ext cx="13086208" cy="189839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2"/>
              <a:ext cx="4137764" cy="626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질문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84983"/>
              <a:ext cx="5898736" cy="488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</a:rPr>
                <a:t>4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질문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9"/>
              <a:ext cx="1352609" cy="575542"/>
              <a:chOff x="4031680" y="4943966"/>
              <a:chExt cx="4532076" cy="69640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1"/>
                <a:ext cx="4460068" cy="696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4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4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질문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073" y="2592288"/>
            <a:ext cx="3497417" cy="1405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600" b="1">
                <a:latin typeface="+mn-lt"/>
                <a:ea typeface="+mn-ea"/>
                <a:cs typeface="+mn-cs"/>
              </a:rPr>
              <a:t>Q &amp;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44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" name="직사각형 2"/>
          <p:cNvSpPr/>
          <p:nvPr/>
        </p:nvSpPr>
        <p:spPr>
          <a:xfrm>
            <a:off x="714140" y="1268760"/>
            <a:ext cx="1112567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옷을 결정하는게 온도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,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습도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,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일조량이라는게 있는데 </a:t>
            </a:r>
          </a:p>
          <a:p>
            <a:pPr algn="ctr"/>
            <a:r>
              <a:rPr lang="ko-KR" altLang="en-US" sz="2800" b="1">
                <a:latin typeface="+mn-lt"/>
                <a:ea typeface="+mn-ea"/>
                <a:cs typeface="+mn-cs"/>
              </a:rPr>
              <a:t>오로지 온도로만 옷을 결정하는지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140" y="2482140"/>
            <a:ext cx="11125670" cy="1183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ko-KR" altLang="en-US" sz="2400">
                <a:latin typeface="+mn-lt"/>
                <a:ea typeface="+mn-ea"/>
                <a:cs typeface="+mn-cs"/>
              </a:rPr>
              <a:t>평균의 사람들이 옷을 입기 위해 날씨를 확인할 때는 습도와 일조량 같은 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부분은 상관없이 온도를 확인하고 옷을 결정하기 때문에 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저희 조는 온도만을 사용하여 옷을 추천하기로 결정하였습니다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  <a:endParaRPr lang="ko-KR" alt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18306" y="4221088"/>
            <a:ext cx="4512284" cy="510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하드웨어는 삭제했는지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4140" y="5049180"/>
            <a:ext cx="11125670" cy="11782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ko-KR" altLang="en-US" sz="2400">
                <a:latin typeface="+mn-lt"/>
                <a:ea typeface="+mn-ea"/>
                <a:cs typeface="+mn-cs"/>
              </a:rPr>
              <a:t>저희 분반이 빅데이터를 활용한 수업이기 때문에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저희는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빅데이터를 중점적으로 하기 위해 우선 빅데이터 통계를 내고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분석을 먼저 처리한 후에 하드웨어는 다시 생각해보기로 하였습니다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3" name="직사각형 2"/>
          <p:cNvSpPr/>
          <p:nvPr/>
        </p:nvSpPr>
        <p:spPr>
          <a:xfrm>
            <a:off x="714140" y="1268760"/>
            <a:ext cx="1112567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날씨를 왜 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3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시간 간격으로 설정하였는지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140" y="2024844"/>
            <a:ext cx="11125670" cy="11831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ko-KR" altLang="en-US" sz="2400">
                <a:latin typeface="+mn-lt"/>
                <a:ea typeface="+mn-ea"/>
                <a:cs typeface="+mn-cs"/>
              </a:rPr>
              <a:t>저희가 날씨 빅데이터를 가져오기 위해서 </a:t>
            </a:r>
            <a:r>
              <a:rPr lang="en-US" altLang="ko-KR" sz="2400">
                <a:latin typeface="+mn-lt"/>
                <a:ea typeface="+mn-ea"/>
                <a:cs typeface="+mn-cs"/>
              </a:rPr>
              <a:t>openweathermap</a:t>
            </a:r>
            <a:r>
              <a:rPr lang="ko-KR" altLang="en-US" sz="2400">
                <a:latin typeface="+mn-lt"/>
                <a:ea typeface="+mn-ea"/>
                <a:cs typeface="+mn-cs"/>
              </a:rPr>
              <a:t>이라는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홈페이지를 활용하여 날씨를 가져오기로 하였는데</a:t>
            </a:r>
            <a:r>
              <a:rPr lang="en-US" altLang="ko-KR" sz="2400">
                <a:latin typeface="+mn-lt"/>
                <a:ea typeface="+mn-ea"/>
                <a:cs typeface="+mn-cs"/>
              </a:rPr>
              <a:t>,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무료로 제공하는 날씨가 </a:t>
            </a:r>
            <a:r>
              <a:rPr lang="en-US" altLang="ko-KR" sz="2400">
                <a:latin typeface="+mn-lt"/>
                <a:ea typeface="+mn-ea"/>
                <a:cs typeface="+mn-cs"/>
              </a:rPr>
              <a:t>3</a:t>
            </a:r>
            <a:r>
              <a:rPr lang="ko-KR" altLang="en-US" sz="2400">
                <a:latin typeface="+mn-lt"/>
                <a:ea typeface="+mn-ea"/>
                <a:cs typeface="+mn-cs"/>
              </a:rPr>
              <a:t>시간 간격만으로 제공하기 때문입니다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70785" y="4221088"/>
            <a:ext cx="7593330" cy="510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중간에 잘못된 영상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,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원래는 어떤 내용인지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4140" y="5049180"/>
            <a:ext cx="11125670" cy="816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en-US" altLang="ko-KR" sz="2400">
                <a:latin typeface="+mn-lt"/>
                <a:ea typeface="+mn-ea"/>
                <a:cs typeface="+mn-cs"/>
              </a:rPr>
              <a:t>OpenWeatherMap</a:t>
            </a:r>
            <a:r>
              <a:rPr lang="ko-KR" altLang="en-US" sz="2400">
                <a:latin typeface="+mn-lt"/>
                <a:ea typeface="+mn-ea"/>
                <a:cs typeface="+mn-cs"/>
              </a:rPr>
              <a:t>을 사용하여 날씨를 받아와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현재 날짜와 시간</a:t>
            </a:r>
            <a:r>
              <a:rPr lang="en-US" altLang="ko-KR" sz="2400">
                <a:latin typeface="+mn-lt"/>
                <a:ea typeface="+mn-ea"/>
                <a:cs typeface="+mn-cs"/>
              </a:rPr>
              <a:t>,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날씨의 정보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해당 온도에 맞는 옷 추천의 내용이 출력되는 영상입니다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3" name="직사각형 2"/>
          <p:cNvSpPr/>
          <p:nvPr/>
        </p:nvSpPr>
        <p:spPr>
          <a:xfrm>
            <a:off x="714140" y="1268760"/>
            <a:ext cx="1112567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옷에 대한 정보는 자신이 가지고 있는 옷을 입력하는지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4140" y="2024844"/>
            <a:ext cx="11125670" cy="11831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ko-KR" altLang="en-US" sz="2400">
                <a:latin typeface="+mn-lt"/>
                <a:ea typeface="+mn-ea"/>
                <a:cs typeface="+mn-cs"/>
              </a:rPr>
              <a:t>옷에 대한 정보는 어플을 개발 시 저희가 입력한 값으로</a:t>
            </a:r>
            <a:r>
              <a:rPr lang="en-US" altLang="ko-KR" sz="2400">
                <a:latin typeface="+mn-lt"/>
                <a:ea typeface="+mn-ea"/>
                <a:cs typeface="+mn-cs"/>
              </a:rPr>
              <a:t>,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사용자가 직접 입력하기는 불가능하고 추천해 준 옷 중에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사용자가 가지고 있는 옷을 입으면 됩니다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96265" y="4221088"/>
            <a:ext cx="10144200" cy="510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>
                <a:latin typeface="+mn-lt"/>
                <a:ea typeface="+mn-ea"/>
                <a:cs typeface="+mn-cs"/>
              </a:rPr>
              <a:t>Q.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코디 범위가 어디까지인지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 (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액세서리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, </a:t>
            </a:r>
            <a:r>
              <a:rPr lang="ko-KR" altLang="en-US" sz="2800" b="1">
                <a:latin typeface="+mn-lt"/>
                <a:ea typeface="+mn-ea"/>
                <a:cs typeface="+mn-cs"/>
              </a:rPr>
              <a:t>신발 등까지만인지</a:t>
            </a:r>
            <a:r>
              <a:rPr lang="en-US" altLang="ko-KR" sz="2800" b="1">
                <a:latin typeface="+mn-lt"/>
                <a:ea typeface="+mn-ea"/>
                <a:cs typeface="+mn-cs"/>
              </a:rPr>
              <a:t>?)</a:t>
            </a:r>
            <a:endParaRPr lang="ko-KR" altLang="en-US" sz="2800" b="1">
              <a:latin typeface="+mn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4140" y="5049180"/>
            <a:ext cx="11125670" cy="816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>
              <a:buAutoNum type="alphaUcPeriod"/>
            </a:pPr>
            <a:r>
              <a:rPr lang="ko-KR" altLang="en-US" sz="2400">
                <a:latin typeface="+mn-lt"/>
                <a:ea typeface="+mn-ea"/>
                <a:cs typeface="+mn-cs"/>
              </a:rPr>
              <a:t>코디 범위는 아우터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상의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하의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원피스만으로 정하였고</a:t>
            </a:r>
            <a:r>
              <a:rPr lang="en-US" altLang="ko-KR" sz="2400">
                <a:latin typeface="+mn-lt"/>
                <a:ea typeface="+mn-ea"/>
                <a:cs typeface="+mn-cs"/>
              </a:rPr>
              <a:t>,</a:t>
            </a:r>
          </a:p>
          <a:p>
            <a:pPr algn="ctr"/>
            <a:r>
              <a:rPr lang="ko-KR" altLang="en-US" sz="2400">
                <a:latin typeface="+mn-lt"/>
                <a:ea typeface="+mn-ea"/>
                <a:cs typeface="+mn-cs"/>
              </a:rPr>
              <a:t>액세서리</a:t>
            </a:r>
            <a:r>
              <a:rPr lang="en-US" altLang="ko-KR" sz="2400">
                <a:latin typeface="+mn-lt"/>
                <a:ea typeface="+mn-ea"/>
                <a:cs typeface="+mn-cs"/>
              </a:rPr>
              <a:t>, </a:t>
            </a:r>
            <a:r>
              <a:rPr lang="ko-KR" altLang="en-US" sz="2400">
                <a:latin typeface="+mn-lt"/>
                <a:ea typeface="+mn-ea"/>
                <a:cs typeface="+mn-cs"/>
              </a:rPr>
              <a:t>신발 같은 경우는 추가하지 않았습니다</a:t>
            </a:r>
            <a:r>
              <a:rPr lang="en-US" altLang="ko-KR" sz="2400"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1211" y="2898888"/>
            <a:ext cx="6359456" cy="88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>
                <a:latin typeface="+mn-lt"/>
                <a:ea typeface="+mn-ea"/>
                <a:cs typeface="+mn-cs"/>
              </a:rPr>
              <a:t>캡스톤디자인</a:t>
            </a:r>
          </a:p>
          <a:p>
            <a:pPr algn="ctr"/>
            <a:r>
              <a:rPr lang="en-US" altLang="ko-KR" sz="3000">
                <a:latin typeface="+mn-lt"/>
                <a:ea typeface="+mn-ea"/>
                <a:cs typeface="+mn-cs"/>
              </a:rPr>
              <a:t># </a:t>
            </a:r>
            <a:r>
              <a:rPr lang="ko-KR" altLang="en-US" sz="3000">
                <a:latin typeface="+mn-lt"/>
                <a:ea typeface="+mn-ea"/>
                <a:cs typeface="+mn-cs"/>
              </a:rPr>
              <a:t>코 디 캐 스 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00735" y="4606206"/>
            <a:ext cx="3160419" cy="344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en-US" altLang="en-US"/>
              <a:pPr/>
              <a:t>48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428366" y="4365104"/>
            <a:ext cx="13426061" cy="2052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447" y="4581128"/>
            <a:ext cx="11414146" cy="15605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600" spc="4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10X10 Bold"/>
                <a:ea typeface="10X10 Bold"/>
              </a:defRPr>
            </a:lvl1pPr>
          </a:lstStyle>
          <a:p>
            <a:pPr marL="457200" indent="-457200" algn="ctr">
              <a:buAutoNum type="arabicPeriod"/>
            </a:pP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코디네이터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의상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화장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액세서리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구두 따위를 전체적으로 조화롭게 </a:t>
            </a:r>
          </a:p>
          <a:p>
            <a:pPr algn="ctr"/>
            <a:r>
              <a:rPr lang="ko-KR" altLang="en-US" sz="2200" spc="5">
                <a:latin typeface="+mn-lt"/>
                <a:ea typeface="+mn-ea"/>
                <a:cs typeface="+mn-cs"/>
              </a:rPr>
              <a:t>                갖추어 꾸미는 일을 전문적으로 하는 사람</a:t>
            </a:r>
          </a:p>
          <a:p>
            <a:pPr algn="ctr"/>
            <a:endParaRPr lang="en-US" altLang="ko-KR" sz="2300" spc="5">
              <a:latin typeface="+mn-lt"/>
              <a:ea typeface="+mn-ea"/>
              <a:cs typeface="+mn-cs"/>
            </a:endParaRPr>
          </a:p>
          <a:p>
            <a:pPr algn="ctr"/>
            <a:r>
              <a:rPr lang="en-US" altLang="ko-KR" sz="2300" spc="5">
                <a:latin typeface="+mn-lt"/>
                <a:ea typeface="+mn-ea"/>
                <a:cs typeface="+mn-cs"/>
              </a:rPr>
              <a:t>2.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기상캐스터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날씨와 관련된 기사를 작성하고 편집하여 방송에서 보도함</a:t>
            </a:r>
            <a:endParaRPr lang="en-US" altLang="ko-KR" sz="2200" spc="5">
              <a:latin typeface="+mn-lt"/>
              <a:ea typeface="+mn-ea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39818" y="1628800"/>
            <a:ext cx="2435363" cy="2435363"/>
            <a:chOff x="3039818" y="1628800"/>
            <a:chExt cx="2435363" cy="2435363"/>
          </a:xfrm>
        </p:grpSpPr>
        <p:sp>
          <p:nvSpPr>
            <p:cNvPr id="15" name="타원 14"/>
            <p:cNvSpPr/>
            <p:nvPr/>
          </p:nvSpPr>
          <p:spPr>
            <a:xfrm>
              <a:off x="3039818" y="1628800"/>
              <a:ext cx="2435363" cy="2435363"/>
            </a:xfrm>
            <a:prstGeom prst="ellipse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>
            <a:xfrm>
              <a:off x="3251151" y="2061651"/>
              <a:ext cx="2012696" cy="15559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코디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네이터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13933" y="1637511"/>
            <a:ext cx="2435363" cy="2435363"/>
            <a:chOff x="6898162" y="1637511"/>
            <a:chExt cx="2435363" cy="2435363"/>
          </a:xfrm>
        </p:grpSpPr>
        <p:sp>
          <p:nvSpPr>
            <p:cNvPr id="14" name="타원 13"/>
            <p:cNvSpPr/>
            <p:nvPr/>
          </p:nvSpPr>
          <p:spPr>
            <a:xfrm>
              <a:off x="6898162" y="1637511"/>
              <a:ext cx="2435363" cy="2435363"/>
            </a:xfrm>
            <a:prstGeom prst="ellipse">
              <a:avLst/>
            </a:prstGeom>
            <a:solidFill>
              <a:schemeClr val="accent2">
                <a:lumMod val="75000"/>
                <a:alpha val="4549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25"/>
            <p:cNvSpPr txBox="1">
              <a:spLocks noChangeArrowheads="1"/>
            </p:cNvSpPr>
            <p:nvPr/>
          </p:nvSpPr>
          <p:spPr>
            <a:xfrm>
              <a:off x="7109495" y="2075496"/>
              <a:ext cx="2012696" cy="155162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기상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캐스터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>
          <a:xfrm>
            <a:off x="5094459" y="2312876"/>
            <a:ext cx="2300223" cy="109516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660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개발동기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1-2.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코디캐스터란 </a:t>
            </a:r>
            <a:r>
              <a:rPr lang="en-US" altLang="ko-KR" sz="2200">
                <a:latin typeface="+mn-lt"/>
                <a:ea typeface="+mn-ea"/>
                <a:cs typeface="+mn-cs"/>
              </a:rPr>
              <a:t>?</a:t>
            </a:r>
            <a:endParaRPr lang="ko-KR" altLang="en-US" sz="220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412268"/>
            <a:ext cx="13554260" cy="2492896"/>
            <a:chOff x="-252536" y="2384884"/>
            <a:chExt cx="13554260" cy="2492896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384884"/>
              <a:ext cx="13086208" cy="2492896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6"/>
              <a:ext cx="4137764" cy="565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57600"/>
              <a:ext cx="9967838" cy="1551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2-1.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날씨 빅데이터 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openweathermap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선정 이유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</a:rPr>
                <a:t>2-2. </a:t>
              </a:r>
              <a:r>
                <a:rPr lang="ko-KR" altLang="en-US" sz="2400" spc="5">
                  <a:latin typeface="+mn-lt"/>
                  <a:ea typeface="+mn-ea"/>
                </a:rPr>
                <a:t>날씨 빅데이터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2-3.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어플리케이션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2-4. R Studio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7"/>
              <a:ext cx="1352609" cy="523721"/>
              <a:chOff x="4031680" y="4943966"/>
              <a:chExt cx="4532076" cy="63370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6"/>
                <a:ext cx="4460068" cy="633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2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880344" y="4689140"/>
            <a:ext cx="2075319" cy="6245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2-1. </a:t>
            </a:r>
            <a:r>
              <a:rPr lang="ko-KR" altLang="en-US" sz="2200">
                <a:latin typeface="+mn-lt"/>
                <a:ea typeface="+mn-ea"/>
                <a:cs typeface="+mn-cs"/>
              </a:rPr>
              <a:t>날씨 빅데이터 </a:t>
            </a:r>
            <a:r>
              <a:rPr lang="en-US" altLang="ko-KR" sz="2200">
                <a:latin typeface="+mn-lt"/>
                <a:ea typeface="+mn-ea"/>
                <a:cs typeface="+mn-cs"/>
              </a:rPr>
              <a:t>OpenWeatherMap </a:t>
            </a:r>
            <a:r>
              <a:rPr lang="ko-KR" altLang="en-US" sz="2200">
                <a:latin typeface="+mn-lt"/>
                <a:ea typeface="+mn-ea"/>
                <a:cs typeface="+mn-cs"/>
              </a:rPr>
              <a:t>선정 이유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059585" y="2027418"/>
            <a:ext cx="1768818" cy="46547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177339" y="1822429"/>
            <a:ext cx="6608852" cy="1280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Plan</a:t>
            </a:r>
            <a:r>
              <a:rPr lang="ko-KR" altLang="en-US" sz="1600">
                <a:latin typeface="+mn-lt"/>
                <a:ea typeface="+mn-ea"/>
                <a:cs typeface="+mn-cs"/>
              </a:rPr>
              <a:t>과 </a:t>
            </a:r>
            <a:r>
              <a:rPr lang="en-US" altLang="ko-KR" sz="1600">
                <a:latin typeface="+mn-lt"/>
                <a:ea typeface="+mn-ea"/>
                <a:cs typeface="+mn-cs"/>
              </a:rPr>
              <a:t>call</a:t>
            </a:r>
            <a:r>
              <a:rPr lang="ko-KR" altLang="en-US" sz="1600">
                <a:latin typeface="+mn-lt"/>
                <a:ea typeface="+mn-ea"/>
                <a:cs typeface="+mn-cs"/>
              </a:rPr>
              <a:t>수에 따라 가격이 다름</a:t>
            </a:r>
            <a:r>
              <a:rPr lang="en-US" altLang="ko-KR" sz="1600">
                <a:latin typeface="+mn-lt"/>
                <a:ea typeface="+mn-ea"/>
                <a:cs typeface="+mn-cs"/>
              </a:rPr>
              <a:t>. </a:t>
            </a:r>
            <a:r>
              <a:rPr lang="ko-KR" altLang="en-US" sz="1600">
                <a:latin typeface="+mn-lt"/>
                <a:ea typeface="+mn-ea"/>
                <a:cs typeface="+mn-cs"/>
              </a:rPr>
              <a:t>무료는 하루 </a:t>
            </a:r>
            <a:r>
              <a:rPr lang="en-US" altLang="ko-KR" sz="1600">
                <a:latin typeface="+mn-lt"/>
                <a:ea typeface="+mn-ea"/>
                <a:cs typeface="+mn-cs"/>
              </a:rPr>
              <a:t>500, </a:t>
            </a:r>
            <a:r>
              <a:rPr lang="ko-KR" altLang="en-US" sz="1600">
                <a:latin typeface="+mn-lt"/>
                <a:ea typeface="+mn-ea"/>
                <a:cs typeface="+mn-cs"/>
              </a:rPr>
              <a:t>분당 </a:t>
            </a:r>
            <a:r>
              <a:rPr lang="en-US" altLang="ko-KR" sz="1600">
                <a:latin typeface="+mn-lt"/>
                <a:ea typeface="+mn-ea"/>
                <a:cs typeface="+mn-cs"/>
              </a:rPr>
              <a:t>10</a:t>
            </a:r>
            <a:r>
              <a:rPr lang="ko-KR" altLang="en-US" sz="1600">
                <a:latin typeface="+mn-lt"/>
                <a:ea typeface="+mn-ea"/>
                <a:cs typeface="+mn-cs"/>
              </a:rPr>
              <a:t>건</a:t>
            </a:r>
            <a:r>
              <a:rPr lang="en-US" altLang="ko-KR" sz="1600"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서비스 수준이 되는 것은 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월 </a:t>
            </a:r>
            <a:r>
              <a:rPr lang="en-US" altLang="ko-KR" sz="1600" u="sng">
                <a:latin typeface="+mn-lt"/>
                <a:ea typeface="+mn-ea"/>
                <a:cs typeface="+mn-cs"/>
              </a:rPr>
              <a:t>150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불</a:t>
            </a:r>
            <a:r>
              <a:rPr lang="en-US" altLang="ko-KR" sz="1600" u="sng">
                <a:latin typeface="+mn-lt"/>
                <a:ea typeface="+mn-ea"/>
                <a:cs typeface="+mn-cs"/>
              </a:rPr>
              <a:t>(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유료</a:t>
            </a:r>
            <a:r>
              <a:rPr lang="en-US" altLang="ko-KR" sz="1600" u="sng">
                <a:latin typeface="+mn-lt"/>
                <a:ea typeface="+mn-ea"/>
                <a:cs typeface="+mn-cs"/>
              </a:rPr>
              <a:t>)</a:t>
            </a:r>
          </a:p>
          <a:p>
            <a:pPr lvl="0"/>
            <a:endParaRPr lang="en-US" altLang="en-US" sz="1400" u="sng">
              <a:latin typeface="+mn-lt"/>
              <a:ea typeface="+mn-ea"/>
              <a:cs typeface="+mn-cs"/>
            </a:endParaRPr>
          </a:p>
          <a:p>
            <a:pPr lvl="0"/>
            <a:r>
              <a:rPr lang="en-US" altLang="en-US" sz="1400" u="sng">
                <a:latin typeface="+mn-lt"/>
                <a:ea typeface="+mn-ea"/>
                <a:cs typeface="+mn-cs"/>
                <a:hlinkClick r:id="rId4"/>
              </a:rPr>
              <a:t>https://www.wunderground.com/</a:t>
            </a:r>
            <a:endParaRPr lang="en-US" altLang="en-US" sz="1400" u="sng">
              <a:latin typeface="+mn-lt"/>
              <a:ea typeface="+mn-ea"/>
              <a:cs typeface="+mn-cs"/>
            </a:endParaRPr>
          </a:p>
          <a:p>
            <a:pPr lvl="0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7339" y="3045656"/>
            <a:ext cx="4953201" cy="12482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기온변화 및 생활지수 같은 정보 볼 수 없음</a:t>
            </a:r>
            <a:r>
              <a:rPr lang="en-US" altLang="ko-KR" sz="1600">
                <a:latin typeface="+mn-lt"/>
                <a:ea typeface="+mn-ea"/>
                <a:cs typeface="+mn-cs"/>
              </a:rPr>
              <a:t>. </a:t>
            </a:r>
          </a:p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현 위치검색 및 도시명 검색</a:t>
            </a:r>
            <a:r>
              <a:rPr lang="en-US" altLang="ko-KR" sz="1600">
                <a:latin typeface="+mn-lt"/>
                <a:ea typeface="+mn-ea"/>
                <a:cs typeface="+mn-cs"/>
              </a:rPr>
              <a:t>, </a:t>
            </a:r>
            <a:r>
              <a:rPr lang="ko-KR" altLang="en-US" sz="1600">
                <a:latin typeface="+mn-lt"/>
                <a:ea typeface="+mn-ea"/>
                <a:cs typeface="+mn-cs"/>
              </a:rPr>
              <a:t>세계날씨 모두 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유료</a:t>
            </a:r>
            <a:r>
              <a:rPr lang="ko-KR" altLang="en-US" sz="1600">
                <a:latin typeface="+mn-lt"/>
                <a:ea typeface="+mn-ea"/>
                <a:cs typeface="+mn-cs"/>
              </a:rPr>
              <a:t> </a:t>
            </a:r>
            <a:r>
              <a:rPr lang="en-US" altLang="ko-KR" sz="1600">
                <a:latin typeface="+mn-lt"/>
                <a:ea typeface="+mn-ea"/>
                <a:cs typeface="+mn-cs"/>
              </a:rPr>
              <a:t>API</a:t>
            </a:r>
          </a:p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무료도 있지만 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데이터의 질이 매우 낮음</a:t>
            </a:r>
            <a:r>
              <a:rPr lang="en-US" altLang="ko-KR" sz="1600">
                <a:latin typeface="+mn-lt"/>
                <a:ea typeface="+mn-ea"/>
                <a:cs typeface="+mn-cs"/>
              </a:rPr>
              <a:t>.</a:t>
            </a:r>
          </a:p>
          <a:p>
            <a:pPr lvl="0"/>
            <a:endParaRPr lang="en-US" altLang="en-US" sz="1400" u="sng">
              <a:latin typeface="+mn-lt"/>
              <a:ea typeface="+mn-ea"/>
              <a:cs typeface="+mn-cs"/>
            </a:endParaRPr>
          </a:p>
          <a:p>
            <a:pPr lvl="0"/>
            <a:r>
              <a:rPr lang="en-US" altLang="en-US" sz="1400" u="sng">
                <a:latin typeface="+mn-lt"/>
                <a:ea typeface="+mn-ea"/>
                <a:cs typeface="+mn-cs"/>
                <a:hlinkClick r:id="rId5"/>
              </a:rPr>
              <a:t>http://www.kweather.co.kr/main/main.html</a:t>
            </a:r>
            <a:endParaRPr lang="en-US" altLang="ko-KR" sz="1400" u="sng"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891190" y="5928268"/>
            <a:ext cx="2098149" cy="36147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177339" y="5627719"/>
            <a:ext cx="8944176" cy="10283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API </a:t>
            </a:r>
            <a:r>
              <a:rPr lang="ko-KR" altLang="en-US" sz="1600">
                <a:latin typeface="+mn-lt"/>
                <a:ea typeface="+mn-ea"/>
                <a:cs typeface="+mn-cs"/>
              </a:rPr>
              <a:t>받아오는게 간편하고 대부분 </a:t>
            </a:r>
            <a:r>
              <a:rPr lang="ko-KR" altLang="en-US" sz="1600" u="sng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무료</a:t>
            </a:r>
            <a:r>
              <a:rPr lang="ko-KR" altLang="en-US" sz="1600">
                <a:latin typeface="+mn-lt"/>
                <a:ea typeface="+mn-ea"/>
                <a:cs typeface="+mn-cs"/>
              </a:rPr>
              <a:t>라는 장점</a:t>
            </a:r>
            <a:r>
              <a:rPr lang="en-US" altLang="ko-KR" sz="1600"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40,000</a:t>
            </a:r>
            <a:r>
              <a:rPr lang="ko-KR" altLang="en-US" sz="1600">
                <a:latin typeface="+mn-lt"/>
                <a:ea typeface="+mn-ea"/>
                <a:cs typeface="+mn-cs"/>
              </a:rPr>
              <a:t>개 이상의 기상 관측소의 데이터 기반으로 업데이트 된 </a:t>
            </a:r>
            <a:r>
              <a:rPr lang="en-US" altLang="ko-KR" sz="1600">
                <a:latin typeface="+mn-lt"/>
                <a:ea typeface="+mn-ea"/>
                <a:cs typeface="+mn-cs"/>
              </a:rPr>
              <a:t>70,000</a:t>
            </a:r>
            <a:r>
              <a:rPr lang="ko-KR" altLang="en-US" sz="1600">
                <a:latin typeface="+mn-lt"/>
                <a:ea typeface="+mn-ea"/>
                <a:cs typeface="+mn-cs"/>
              </a:rPr>
              <a:t>도시의 현재 날씨 정보 제공</a:t>
            </a:r>
          </a:p>
          <a:p>
            <a:pPr lvl="0"/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en-US" sz="1400" u="sng">
                <a:latin typeface="+mn-lt"/>
                <a:ea typeface="+mn-ea"/>
                <a:cs typeface="+mn-cs"/>
                <a:hlinkClick r:id="rId7"/>
              </a:rPr>
              <a:t>http://openweathermap.org/</a:t>
            </a:r>
            <a:endParaRPr lang="en-US" altLang="ko-KR" sz="1400" u="sng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77339" y="4567771"/>
            <a:ext cx="5334201" cy="754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관측데이터와 예보데이터를 업무에 활용할 수 없음</a:t>
            </a:r>
            <a:r>
              <a:rPr lang="en-US" altLang="ko-KR" sz="1600" u="sng">
                <a:latin typeface="+mn-lt"/>
                <a:ea typeface="+mn-ea"/>
                <a:cs typeface="+mn-cs"/>
              </a:rPr>
              <a:t>(</a:t>
            </a:r>
            <a:r>
              <a:rPr lang="ko-KR" altLang="en-US" sz="1600" u="sng">
                <a:latin typeface="+mn-lt"/>
                <a:ea typeface="+mn-ea"/>
                <a:cs typeface="+mn-cs"/>
              </a:rPr>
              <a:t>유료</a:t>
            </a:r>
            <a:r>
              <a:rPr lang="en-US" altLang="ko-KR" sz="1600" u="sng">
                <a:latin typeface="+mn-lt"/>
                <a:ea typeface="+mn-ea"/>
                <a:cs typeface="+mn-cs"/>
              </a:rPr>
              <a:t>)</a:t>
            </a:r>
          </a:p>
          <a:p>
            <a:pPr lvl="0"/>
            <a:endParaRPr lang="en-US" altLang="ko-KR" sz="1400" u="sng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u="sng">
                <a:latin typeface="+mn-lt"/>
                <a:ea typeface="+mn-ea"/>
                <a:cs typeface="+mn-cs"/>
                <a:hlinkClick r:id="rId8"/>
              </a:rPr>
              <a:t>http://www.weatheri.co.kr/</a:t>
            </a:r>
            <a:endParaRPr lang="en-US" altLang="ko-KR" sz="1400" u="sng">
              <a:latin typeface="+mn-lt"/>
              <a:ea typeface="+mn-ea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48403" y="2990844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8403" y="4341825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8403" y="5583267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9" cstate="print">
            <a:alphaModFix/>
            <a:lum/>
          </a:blip>
          <a:srcRect/>
          <a:stretch>
            <a:fillRect/>
          </a:stretch>
        </p:blipFill>
        <p:spPr>
          <a:xfrm>
            <a:off x="1026620" y="3320315"/>
            <a:ext cx="1797940" cy="66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2-2.</a:t>
            </a:r>
            <a:r>
              <a:rPr lang="ko-KR" altLang="en-US" sz="2200">
                <a:latin typeface="+mn-lt"/>
                <a:ea typeface="+mn-ea"/>
                <a:cs typeface="+mn-cs"/>
              </a:rPr>
              <a:t> 날씨 빅데이터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376288" y="2587538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76" name="직사각형 3075"/>
          <p:cNvSpPr txBox="1"/>
          <p:nvPr/>
        </p:nvSpPr>
        <p:spPr>
          <a:xfrm>
            <a:off x="6568976" y="2695550"/>
            <a:ext cx="4356484" cy="38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>
                <a:latin typeface="+mn-lt"/>
                <a:ea typeface="+mn-ea"/>
                <a:cs typeface="+mn-cs"/>
                <a:hlinkClick r:id="rId2"/>
              </a:rPr>
              <a:t>http://openweathermap.org/ </a:t>
            </a:r>
            <a:r>
              <a:rPr lang="ko-KR" altLang="en-US" sz="2000">
                <a:latin typeface="+mn-lt"/>
                <a:ea typeface="+mn-ea"/>
                <a:cs typeface="+mn-cs"/>
              </a:rPr>
              <a:t>접속</a:t>
            </a:r>
            <a:endParaRPr lang="en-US" altLang="ko-KR" sz="2000">
              <a:latin typeface="+mn-lt"/>
              <a:ea typeface="+mn-ea"/>
              <a:cs typeface="+mn-cs"/>
            </a:endParaRPr>
          </a:p>
        </p:txBody>
      </p:sp>
      <p:pic>
        <p:nvPicPr>
          <p:cNvPr id="3077" name="그림 3076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3202297" y="2659546"/>
            <a:ext cx="2628900" cy="619125"/>
          </a:xfrm>
          <a:prstGeom prst="rect">
            <a:avLst/>
          </a:prstGeom>
        </p:spPr>
      </p:pic>
      <p:pic>
        <p:nvPicPr>
          <p:cNvPr id="3079" name="그림 3078"/>
          <p:cNvPicPr/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2823673" y="3379626"/>
            <a:ext cx="3458157" cy="1849574"/>
          </a:xfrm>
          <a:prstGeom prst="rect">
            <a:avLst/>
          </a:prstGeom>
        </p:spPr>
      </p:pic>
      <p:sp>
        <p:nvSpPr>
          <p:cNvPr id="3085" name="직사각형 3084"/>
          <p:cNvSpPr txBox="1"/>
          <p:nvPr/>
        </p:nvSpPr>
        <p:spPr>
          <a:xfrm>
            <a:off x="880344" y="3811671"/>
            <a:ext cx="1584176" cy="358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2.  </a:t>
            </a:r>
            <a:r>
              <a:rPr lang="ko-KR" altLang="en-US">
                <a:latin typeface="+mn-lt"/>
                <a:ea typeface="+mn-ea"/>
                <a:cs typeface="+mn-cs"/>
              </a:rPr>
              <a:t>로그인</a:t>
            </a:r>
          </a:p>
        </p:txBody>
      </p:sp>
      <p:sp>
        <p:nvSpPr>
          <p:cNvPr id="3088" name="직사각형 3087"/>
          <p:cNvSpPr txBox="1"/>
          <p:nvPr/>
        </p:nvSpPr>
        <p:spPr>
          <a:xfrm>
            <a:off x="880344" y="2695550"/>
            <a:ext cx="3348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>
                <a:latin typeface="+mn-lt"/>
                <a:ea typeface="+mn-ea"/>
                <a:cs typeface="+mn-cs"/>
              </a:rPr>
              <a:t>홈페이지 접속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3075"/>
          <p:cNvSpPr txBox="1"/>
          <p:nvPr/>
        </p:nvSpPr>
        <p:spPr>
          <a:xfrm>
            <a:off x="6604979" y="3980948"/>
            <a:ext cx="4356484" cy="693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>
                <a:latin typeface="+mn-lt"/>
                <a:ea typeface="+mn-ea"/>
                <a:cs typeface="+mn-cs"/>
              </a:rPr>
              <a:t>* </a:t>
            </a:r>
            <a:r>
              <a:rPr lang="ko-KR" altLang="en-US" sz="2000">
                <a:latin typeface="+mn-lt"/>
                <a:ea typeface="+mn-ea"/>
                <a:cs typeface="+mn-cs"/>
              </a:rPr>
              <a:t>가입 후 로그인</a:t>
            </a:r>
          </a:p>
          <a:p>
            <a:pPr lvl="0"/>
            <a:r>
              <a:rPr lang="en-US" altLang="ko-KR" sz="2000">
                <a:latin typeface="+mn-lt"/>
                <a:ea typeface="+mn-ea"/>
                <a:cs typeface="+mn-cs"/>
              </a:rPr>
              <a:t>( </a:t>
            </a:r>
            <a:r>
              <a:rPr lang="ko-KR" altLang="en-US" sz="2000">
                <a:latin typeface="+mn-lt"/>
                <a:ea typeface="+mn-ea"/>
                <a:cs typeface="+mn-cs"/>
              </a:rPr>
              <a:t>비로그인 시 </a:t>
            </a:r>
            <a:r>
              <a:rPr lang="en-US" altLang="ko-KR" sz="2000">
                <a:latin typeface="+mn-lt"/>
                <a:ea typeface="+mn-ea"/>
                <a:cs typeface="+mn-cs"/>
              </a:rPr>
              <a:t>api </a:t>
            </a:r>
            <a:r>
              <a:rPr lang="ko-KR" altLang="en-US" sz="2000">
                <a:latin typeface="+mn-lt"/>
                <a:ea typeface="+mn-ea"/>
                <a:cs typeface="+mn-cs"/>
              </a:rPr>
              <a:t>다운 불가 </a:t>
            </a:r>
            <a:r>
              <a:rPr lang="en-US" altLang="ko-KR" sz="2000"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alphaModFix/>
            <a:lum/>
          </a:blip>
          <a:srcRect l="22240" t="18920" r="24010" b="48420"/>
          <a:stretch>
            <a:fillRect/>
          </a:stretch>
        </p:blipFill>
        <p:spPr>
          <a:xfrm>
            <a:off x="5092812" y="4787900"/>
            <a:ext cx="5400600" cy="1845456"/>
          </a:xfrm>
          <a:prstGeom prst="rect">
            <a:avLst/>
          </a:prstGeom>
        </p:spPr>
      </p:pic>
      <p:sp>
        <p:nvSpPr>
          <p:cNvPr id="18" name="직사각형 3087"/>
          <p:cNvSpPr txBox="1"/>
          <p:nvPr/>
        </p:nvSpPr>
        <p:spPr>
          <a:xfrm>
            <a:off x="880344" y="5222536"/>
            <a:ext cx="4716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>
                <a:latin typeface="+mn-lt"/>
                <a:ea typeface="+mn-ea"/>
                <a:cs typeface="+mn-cs"/>
              </a:rPr>
              <a:t>날씨 검색 </a:t>
            </a:r>
            <a:r>
              <a:rPr lang="en-US" altLang="ko-KR">
                <a:latin typeface="+mn-lt"/>
                <a:ea typeface="+mn-ea"/>
                <a:cs typeface="+mn-cs"/>
              </a:rPr>
              <a:t>: </a:t>
            </a:r>
            <a:r>
              <a:rPr lang="ko-KR" altLang="en-US">
                <a:latin typeface="+mn-lt"/>
                <a:ea typeface="+mn-ea"/>
                <a:cs typeface="+mn-cs"/>
              </a:rPr>
              <a:t>지역 이름 검색하면 가능</a:t>
            </a:r>
          </a:p>
        </p:txBody>
      </p:sp>
      <p:sp>
        <p:nvSpPr>
          <p:cNvPr id="21" name="도넛 20"/>
          <p:cNvSpPr/>
          <p:nvPr/>
        </p:nvSpPr>
        <p:spPr>
          <a:xfrm>
            <a:off x="6725073" y="5178655"/>
            <a:ext cx="766773" cy="584208"/>
          </a:xfrm>
          <a:prstGeom prst="donut">
            <a:avLst>
              <a:gd name="adj" fmla="val 7665"/>
            </a:avLst>
          </a:prstGeom>
          <a:solidFill>
            <a:srgbClr val="FF0000"/>
          </a:solidFill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252" y="1701906"/>
            <a:ext cx="12449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 OpenWeatherMap &gt;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API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통해 인터넷으로 온도와 날씨를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serial terminal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로 실시간으로 출력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2-2</a:t>
            </a:r>
            <a:r>
              <a:rPr lang="ko-KR" altLang="en-US" sz="2200">
                <a:latin typeface="+mn-lt"/>
                <a:ea typeface="+mn-ea"/>
                <a:cs typeface="+mn-cs"/>
              </a:rPr>
              <a:t>. 날씨 빅데이터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664320" y="3829968"/>
            <a:ext cx="3528392" cy="35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rgbClr val="FF0000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>
                <a:latin typeface="+mn-lt"/>
                <a:ea typeface="+mn-ea"/>
                <a:cs typeface="+mn-cs"/>
              </a:rPr>
              <a:t>개발에 쓸 </a:t>
            </a:r>
            <a:r>
              <a:rPr lang="en-US" altLang="ko-KR">
                <a:latin typeface="+mn-lt"/>
                <a:ea typeface="+mn-ea"/>
                <a:cs typeface="+mn-cs"/>
              </a:rPr>
              <a:t>API key </a:t>
            </a:r>
            <a:r>
              <a:rPr lang="ko-KR" altLang="en-US">
                <a:latin typeface="+mn-lt"/>
                <a:ea typeface="+mn-ea"/>
                <a:cs typeface="+mn-cs"/>
              </a:rPr>
              <a:t>받아오기</a:t>
            </a:r>
            <a:endParaRPr lang="en-US" altLang="ko-KR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013092" y="2871846"/>
            <a:ext cx="6308412" cy="3221450"/>
            <a:chOff x="5226925" y="2231346"/>
            <a:chExt cx="5734920" cy="38979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alphaModFix/>
              <a:lum/>
            </a:blip>
            <a:srcRect l="21360" t="14300" r="40840" b="40030"/>
            <a:stretch>
              <a:fillRect/>
            </a:stretch>
          </p:blipFill>
          <p:spPr>
            <a:xfrm>
              <a:off x="5226925" y="2231346"/>
              <a:ext cx="5734920" cy="3897954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14" name="도넛 13"/>
            <p:cNvSpPr/>
            <p:nvPr/>
          </p:nvSpPr>
          <p:spPr>
            <a:xfrm>
              <a:off x="5798640" y="3611565"/>
              <a:ext cx="1022364" cy="657234"/>
            </a:xfrm>
            <a:prstGeom prst="donut">
              <a:avLst>
                <a:gd name="adj" fmla="val 9170"/>
              </a:avLst>
            </a:prstGeom>
            <a:solidFill>
              <a:srgbClr val="FF0000"/>
            </a:solidFill>
            <a:ln w="63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/>
              <a:pPr/>
              <a:t>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252" y="1701906"/>
            <a:ext cx="12449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 OpenWeatherMap &gt; 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API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통해 인터넷으로 온도와 날씨를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serial terminal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로 실시간으로 출력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2524</Words>
  <Application>Microsoft Office PowerPoint</Application>
  <PresentationFormat>사용자 지정</PresentationFormat>
  <Paragraphs>607</Paragraphs>
  <Slides>48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TitlesOfParts>
  <Company>XP R2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njh6681</cp:lastModifiedBy>
  <cp:revision>271</cp:revision>
  <dcterms:created xsi:type="dcterms:W3CDTF">2016-05-02T15:41:20Z</dcterms:created>
  <dcterms:modified xsi:type="dcterms:W3CDTF">2018-05-19T18:48:09Z</dcterms:modified>
</cp:coreProperties>
</file>